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notesSlides/notesSlide7.xml" ContentType="application/vnd.openxmlformats-officedocument.presentationml.notesSlide+xml"/>
  <Override PartName="/ppt/embeddings/Microsoft_Equation4.bin" ContentType="application/vnd.openxmlformats-officedocument.oleObject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embeddings/Microsoft_Equation3.bin" ContentType="application/vnd.openxmlformats-officedocument.oleObject"/>
  <Default Extension="pict" ContentType="image/pict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68"/>
  </p:notesMasterIdLst>
  <p:sldIdLst>
    <p:sldId id="374" r:id="rId2"/>
    <p:sldId id="462" r:id="rId3"/>
    <p:sldId id="433" r:id="rId4"/>
    <p:sldId id="438" r:id="rId5"/>
    <p:sldId id="437" r:id="rId6"/>
    <p:sldId id="397" r:id="rId7"/>
    <p:sldId id="440" r:id="rId8"/>
    <p:sldId id="445" r:id="rId9"/>
    <p:sldId id="456" r:id="rId10"/>
    <p:sldId id="439" r:id="rId11"/>
    <p:sldId id="346" r:id="rId12"/>
    <p:sldId id="291" r:id="rId13"/>
    <p:sldId id="259" r:id="rId14"/>
    <p:sldId id="264" r:id="rId15"/>
    <p:sldId id="297" r:id="rId16"/>
    <p:sldId id="443" r:id="rId17"/>
    <p:sldId id="401" r:id="rId18"/>
    <p:sldId id="274" r:id="rId19"/>
    <p:sldId id="464" r:id="rId20"/>
    <p:sldId id="465" r:id="rId21"/>
    <p:sldId id="449" r:id="rId22"/>
    <p:sldId id="378" r:id="rId23"/>
    <p:sldId id="342" r:id="rId24"/>
    <p:sldId id="343" r:id="rId25"/>
    <p:sldId id="345" r:id="rId26"/>
    <p:sldId id="402" r:id="rId27"/>
    <p:sldId id="452" r:id="rId28"/>
    <p:sldId id="450" r:id="rId29"/>
    <p:sldId id="344" r:id="rId30"/>
    <p:sldId id="451" r:id="rId31"/>
    <p:sldId id="404" r:id="rId32"/>
    <p:sldId id="453" r:id="rId33"/>
    <p:sldId id="455" r:id="rId34"/>
    <p:sldId id="405" r:id="rId35"/>
    <p:sldId id="289" r:id="rId36"/>
    <p:sldId id="458" r:id="rId37"/>
    <p:sldId id="459" r:id="rId38"/>
    <p:sldId id="403" r:id="rId39"/>
    <p:sldId id="460" r:id="rId40"/>
    <p:sldId id="431" r:id="rId41"/>
    <p:sldId id="425" r:id="rId42"/>
    <p:sldId id="424" r:id="rId43"/>
    <p:sldId id="432" r:id="rId44"/>
    <p:sldId id="406" r:id="rId45"/>
    <p:sldId id="427" r:id="rId46"/>
    <p:sldId id="428" r:id="rId47"/>
    <p:sldId id="409" r:id="rId48"/>
    <p:sldId id="418" r:id="rId49"/>
    <p:sldId id="414" r:id="rId50"/>
    <p:sldId id="413" r:id="rId51"/>
    <p:sldId id="415" r:id="rId52"/>
    <p:sldId id="419" r:id="rId53"/>
    <p:sldId id="398" r:id="rId54"/>
    <p:sldId id="430" r:id="rId55"/>
    <p:sldId id="426" r:id="rId56"/>
    <p:sldId id="461" r:id="rId57"/>
    <p:sldId id="447" r:id="rId58"/>
    <p:sldId id="463" r:id="rId59"/>
    <p:sldId id="416" r:id="rId60"/>
    <p:sldId id="417" r:id="rId61"/>
    <p:sldId id="399" r:id="rId62"/>
    <p:sldId id="400" r:id="rId63"/>
    <p:sldId id="407" r:id="rId64"/>
    <p:sldId id="410" r:id="rId65"/>
    <p:sldId id="441" r:id="rId66"/>
    <p:sldId id="442" r:id="rId6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32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32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32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32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00FF00"/>
    <a:srgbClr val="FFFFFF"/>
    <a:srgbClr val="E8FFEF"/>
    <a:srgbClr val="004080"/>
    <a:srgbClr val="800040"/>
    <a:srgbClr val="FF0080"/>
    <a:srgbClr val="00804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832" y="-9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161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ict"/><Relationship Id="rId2" Type="http://schemas.openxmlformats.org/officeDocument/2006/relationships/image" Target="../media/image68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28CECBC9-9464-7A4F-A9B9-F7B306912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0775DD-73AB-DC49-A355-F6FAA180FB92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450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7D12C-240E-FA43-8D4E-2AD2BDADE7CA}" type="slidenum">
              <a:rPr lang="en-US"/>
              <a:pPr/>
              <a:t>24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6FE32-57B0-6A4A-9383-36C37C3E12BF}" type="slidenum">
              <a:rPr lang="en-US"/>
              <a:pPr/>
              <a:t>25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54E850-8562-F54A-A0BB-D66D3CC48310}" type="slidenum">
              <a:rPr lang="en-US"/>
              <a:pPr/>
              <a:t>29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FCF0B7-4000-2343-B400-EB170C9449D7}" type="slidenum">
              <a:rPr lang="en-US"/>
              <a:pPr/>
              <a:t>35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E864E-D3F9-C845-AA87-962020D4CD29}" type="slidenum">
              <a:rPr lang="en-US"/>
              <a:pPr/>
              <a:t>11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45DA19-C644-0E41-8B4F-515790B1806D}" type="slidenum">
              <a:rPr lang="en-US"/>
              <a:pPr/>
              <a:t>12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203D85-55EB-864E-A5B6-B5D6CE503B88}" type="slidenum">
              <a:rPr lang="en-US"/>
              <a:pPr/>
              <a:t>13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F34B58-8B00-F048-B7CE-A850437DE16F}" type="slidenum">
              <a:rPr lang="en-US"/>
              <a:pPr/>
              <a:t>14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CA4B56-0F6D-6F4F-83FF-B00A6AD5325A}" type="slidenum">
              <a:rPr lang="en-US"/>
              <a:pPr/>
              <a:t>15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671EED-0FDB-3A45-85E8-FF003797005F}" type="slidenum">
              <a:rPr lang="en-US"/>
              <a:pPr/>
              <a:t>18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9C924C-B2FF-0D4F-96B2-2ABD6153487D}" type="slidenum">
              <a:rPr lang="en-US"/>
              <a:pPr/>
              <a:t>22</a:t>
            </a:fld>
            <a:endParaRPr lang="en-US"/>
          </a:p>
        </p:txBody>
      </p:sp>
      <p:sp>
        <p:nvSpPr>
          <p:cNvPr id="727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F180AC-6054-1C45-ABA7-5DAE9D366A2B}" type="slidenum">
              <a:rPr lang="en-US"/>
              <a:pPr/>
              <a:t>23</a:t>
            </a:fld>
            <a:endParaRPr lang="en-US"/>
          </a:p>
        </p:txBody>
      </p:sp>
      <p:sp>
        <p:nvSpPr>
          <p:cNvPr id="7475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E2C68-86F4-C846-8570-C58467EB1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75573-A9EA-8E4B-B73C-723A67629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55543-FE51-BE46-ADD4-BBB93BA98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6353A-FD2E-304B-877B-0B729C0DF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E7781-1856-BD44-8C38-CD7446545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8CD3B-3AAF-434C-AF57-FF6214894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870D8-2935-954B-B3E7-C997F2FC6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F5E1D-2F8C-654F-B08E-ABC25938E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FE421-924E-284A-835F-36A5F1563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62EC7-16BD-FE45-B966-3999D494B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7139D-8D3A-6A46-8F88-B175DDB1E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BDDCA-B082-8541-A249-4A46AA5EC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A8418-F577-914D-8984-398A6D107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D6758-5AA6-E847-AEC5-1914A5A31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52FCFF49-CD20-854B-BDD9-F88648585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1.jpeg"/><Relationship Id="rId9" Type="http://schemas.openxmlformats.org/officeDocument/2006/relationships/image" Target="../media/image42.png"/><Relationship Id="rId10" Type="http://schemas.openxmlformats.org/officeDocument/2006/relationships/image" Target="../media/image43.jpeg"/><Relationship Id="rId11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oleObject" Target="../embeddings/Microsoft_Equation1.bin"/><Relationship Id="rId6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2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oleObject" Target="../embeddings/Microsoft_Equation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oleObject" Target="../embeddings/Microsoft_Equation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oleObject" Target="../embeddings/Microsoft_Equation5.bin"/><Relationship Id="rId5" Type="http://schemas.openxmlformats.org/officeDocument/2006/relationships/image" Target="../media/image9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Relationship Id="rId3" Type="http://schemas.openxmlformats.org/officeDocument/2006/relationships/image" Target="../media/image17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shell structu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1039812" y="-1246187"/>
            <a:ext cx="7064375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339725" y="0"/>
            <a:ext cx="741838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400" b="0" i="1" dirty="0">
                <a:solidFill>
                  <a:srgbClr val="0000FF"/>
                </a:solidFill>
              </a:rPr>
              <a:t>Electronic Shell Structure in Metal </a:t>
            </a:r>
            <a:r>
              <a:rPr lang="en-US" sz="4400" b="0" i="1" dirty="0" smtClean="0">
                <a:solidFill>
                  <a:srgbClr val="0000FF"/>
                </a:solidFill>
              </a:rPr>
              <a:t>Clusters</a:t>
            </a:r>
          </a:p>
          <a:p>
            <a:pPr>
              <a:defRPr/>
            </a:pPr>
            <a:r>
              <a:rPr lang="en-US" sz="4400" b="0" i="1" dirty="0" smtClean="0">
                <a:solidFill>
                  <a:srgbClr val="0000FF"/>
                </a:solidFill>
              </a:rPr>
              <a:t>Walt de </a:t>
            </a:r>
            <a:r>
              <a:rPr lang="en-US" sz="4400" b="0" i="1" dirty="0" err="1" smtClean="0">
                <a:solidFill>
                  <a:srgbClr val="0000FF"/>
                </a:solidFill>
              </a:rPr>
              <a:t>Heer</a:t>
            </a:r>
            <a:endParaRPr lang="en-US" sz="4400" b="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advTm="1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12857"/>
          <a:stretch>
            <a:fillRect/>
          </a:stretch>
        </p:blipFill>
        <p:spPr>
          <a:xfrm>
            <a:off x="0" y="555961"/>
            <a:ext cx="9144000" cy="817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017" y="4127500"/>
            <a:ext cx="4965700" cy="59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34" y="1582583"/>
            <a:ext cx="2794000" cy="3230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5562600"/>
            <a:ext cx="7112000" cy="1028700"/>
          </a:xfrm>
          <a:prstGeom prst="rect">
            <a:avLst/>
          </a:prstGeom>
          <a:solidFill>
            <a:srgbClr val="FFFF00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 t="15972"/>
          <a:stretch>
            <a:fillRect/>
          </a:stretch>
        </p:blipFill>
        <p:spPr>
          <a:xfrm>
            <a:off x="228600" y="4991100"/>
            <a:ext cx="3759200" cy="76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7034" y="2356842"/>
            <a:ext cx="5856966" cy="1554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158804" y="0"/>
            <a:ext cx="6359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1" dirty="0" smtClean="0">
                <a:solidFill>
                  <a:srgbClr val="0000FF"/>
                </a:solidFill>
              </a:rPr>
              <a:t>Spherical metal droplets is a bad idea!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2019300" y="6134100"/>
            <a:ext cx="2552700" cy="12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1026"/>
          <p:cNvGrpSpPr>
            <a:grpSpLocks/>
          </p:cNvGrpSpPr>
          <p:nvPr/>
        </p:nvGrpSpPr>
        <p:grpSpPr bwMode="auto">
          <a:xfrm>
            <a:off x="225425" y="1363663"/>
            <a:ext cx="4994275" cy="3906837"/>
            <a:chOff x="1190" y="1878"/>
            <a:chExt cx="3236" cy="2373"/>
          </a:xfrm>
        </p:grpSpPr>
        <p:pic>
          <p:nvPicPr>
            <p:cNvPr id="46084" name="Picture 102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1621" y="1447"/>
              <a:ext cx="2373" cy="3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5" name="Text Box 1028"/>
            <p:cNvSpPr txBox="1">
              <a:spLocks noChangeArrowheads="1"/>
            </p:cNvSpPr>
            <p:nvPr/>
          </p:nvSpPr>
          <p:spPr bwMode="auto">
            <a:xfrm>
              <a:off x="1281" y="3960"/>
              <a:ext cx="91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 sz="700" b="0" dirty="0"/>
            </a:p>
          </p:txBody>
        </p:sp>
        <p:sp>
          <p:nvSpPr>
            <p:cNvPr id="46086" name="Text Box 1029"/>
            <p:cNvSpPr txBox="1">
              <a:spLocks noChangeArrowheads="1"/>
            </p:cNvSpPr>
            <p:nvPr/>
          </p:nvSpPr>
          <p:spPr bwMode="auto">
            <a:xfrm>
              <a:off x="2342" y="1982"/>
              <a:ext cx="91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 sz="1400" b="0" dirty="0"/>
            </a:p>
          </p:txBody>
        </p:sp>
      </p:grpSp>
      <p:sp>
        <p:nvSpPr>
          <p:cNvPr id="46083" name="Rectangle 1031"/>
          <p:cNvSpPr>
            <a:spLocks noChangeArrowheads="1"/>
          </p:cNvSpPr>
          <p:nvPr/>
        </p:nvSpPr>
        <p:spPr bwMode="auto">
          <a:xfrm>
            <a:off x="3543300" y="6176963"/>
            <a:ext cx="1974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/>
              <a:t>De </a:t>
            </a:r>
            <a:r>
              <a:rPr lang="en-US" sz="1200" b="0" dirty="0" err="1"/>
              <a:t>Heer</a:t>
            </a:r>
            <a:r>
              <a:rPr lang="en-US" sz="1200" b="0" dirty="0"/>
              <a:t> PhD thesis 1985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b="12621"/>
          <a:stretch>
            <a:fillRect/>
          </a:stretch>
        </p:blipFill>
        <p:spPr>
          <a:xfrm>
            <a:off x="5524500" y="3266061"/>
            <a:ext cx="3301999" cy="25759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705" y="0"/>
            <a:ext cx="8658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1" dirty="0" smtClean="0">
                <a:solidFill>
                  <a:srgbClr val="0000FF"/>
                </a:solidFill>
              </a:rPr>
              <a:t>Knight’s idea: molecular beam resonance experiments on very small clusters to explore “quantum size effects”. </a:t>
            </a:r>
          </a:p>
        </p:txBody>
      </p:sp>
    </p:spTree>
  </p:cSld>
  <p:clrMapOvr>
    <a:masterClrMapping/>
  </p:clrMapOvr>
  <p:transition advTm="15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shell structure f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7675"/>
            <a:ext cx="6410325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438275" y="979488"/>
            <a:ext cx="2809875" cy="120650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132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1863" y="620713"/>
            <a:ext cx="37338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1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7438" y="1038225"/>
            <a:ext cx="371475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1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76363"/>
            <a:ext cx="5656263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0" y="0"/>
            <a:ext cx="55816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25" descr="shell structure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5400000">
            <a:off x="753269" y="985044"/>
            <a:ext cx="5119687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8" name="Group 26"/>
          <p:cNvGrpSpPr>
            <a:grpSpLocks/>
          </p:cNvGrpSpPr>
          <p:nvPr/>
        </p:nvGrpSpPr>
        <p:grpSpPr bwMode="auto">
          <a:xfrm>
            <a:off x="4776788" y="6135688"/>
            <a:ext cx="5192713" cy="722312"/>
            <a:chOff x="3009" y="3865"/>
            <a:chExt cx="3271" cy="455"/>
          </a:xfrm>
        </p:grpSpPr>
        <p:sp>
          <p:nvSpPr>
            <p:cNvPr id="66566" name="Rectangle 6"/>
            <p:cNvSpPr>
              <a:spLocks noChangeArrowheads="1"/>
            </p:cNvSpPr>
            <p:nvPr/>
          </p:nvSpPr>
          <p:spPr bwMode="auto">
            <a:xfrm>
              <a:off x="3009" y="3865"/>
              <a:ext cx="2751" cy="45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43" name="Text Box 7"/>
            <p:cNvSpPr txBox="1">
              <a:spLocks noChangeArrowheads="1"/>
            </p:cNvSpPr>
            <p:nvPr/>
          </p:nvSpPr>
          <p:spPr bwMode="auto">
            <a:xfrm>
              <a:off x="3054" y="3878"/>
              <a:ext cx="322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 b="0" i="1" dirty="0">
                  <a:solidFill>
                    <a:srgbClr val="0000FF"/>
                  </a:solidFill>
                </a:rPr>
                <a:t>For a brief and accurate account of the discovery, see</a:t>
              </a:r>
              <a:endParaRPr lang="en-US" sz="1000" b="0" dirty="0">
                <a:solidFill>
                  <a:srgbClr val="0000FF"/>
                </a:solidFill>
              </a:endParaRPr>
            </a:p>
            <a:p>
              <a:r>
                <a:rPr lang="en-US" sz="1000" dirty="0">
                  <a:solidFill>
                    <a:srgbClr val="0000FF"/>
                  </a:solidFill>
                </a:rPr>
                <a:t>Science News</a:t>
              </a:r>
              <a:r>
                <a:rPr lang="en-US" sz="1000" b="0" dirty="0">
                  <a:solidFill>
                    <a:srgbClr val="0000FF"/>
                  </a:solidFill>
                </a:rPr>
                <a:t>,  July 19, 2008  by Walt de </a:t>
              </a:r>
              <a:r>
                <a:rPr lang="en-US" sz="1000" b="0" dirty="0" err="1">
                  <a:solidFill>
                    <a:srgbClr val="0000FF"/>
                  </a:solidFill>
                </a:rPr>
                <a:t>Heer</a:t>
              </a:r>
              <a:r>
                <a:rPr lang="en-US" sz="1000" b="0" dirty="0">
                  <a:solidFill>
                    <a:srgbClr val="0000FF"/>
                  </a:solidFill>
                </a:rPr>
                <a:t>,  Keith Clemenger,</a:t>
              </a:r>
              <a:r>
                <a:rPr lang="en-US" sz="1000" b="0" dirty="0" smtClean="0">
                  <a:solidFill>
                    <a:srgbClr val="0000FF"/>
                  </a:solidFill>
                </a:rPr>
                <a:t> </a:t>
              </a:r>
            </a:p>
            <a:p>
              <a:r>
                <a:rPr lang="en-US" sz="1000" b="0" dirty="0" smtClean="0">
                  <a:solidFill>
                    <a:srgbClr val="0000FF"/>
                  </a:solidFill>
                </a:rPr>
                <a:t> </a:t>
              </a:r>
              <a:r>
                <a:rPr lang="en-US" sz="1000" b="0" dirty="0">
                  <a:solidFill>
                    <a:srgbClr val="0000FF"/>
                  </a:solidFill>
                </a:rPr>
                <a:t>Winston A. Saunders, </a:t>
              </a:r>
              <a:r>
                <a:rPr lang="en-US" sz="1000" b="0" i="1" dirty="0">
                  <a:solidFill>
                    <a:srgbClr val="0000FF"/>
                  </a:solidFill>
                </a:rPr>
                <a:t>in response to  story in</a:t>
              </a:r>
              <a:endParaRPr lang="en-US" sz="1000" b="0" dirty="0">
                <a:solidFill>
                  <a:srgbClr val="0000FF"/>
                </a:solidFill>
              </a:endParaRPr>
            </a:p>
            <a:p>
              <a:r>
                <a:rPr lang="en-US" sz="1000" dirty="0">
                  <a:solidFill>
                    <a:srgbClr val="0000FF"/>
                  </a:solidFill>
                </a:rPr>
                <a:t>Science News</a:t>
              </a:r>
              <a:r>
                <a:rPr lang="en-US" sz="1000" b="0" dirty="0">
                  <a:solidFill>
                    <a:srgbClr val="0000FF"/>
                  </a:solidFill>
                </a:rPr>
                <a:t>,  June 21, 2008</a:t>
              </a:r>
              <a:endParaRPr lang="en-US" sz="1000" b="0" dirty="0"/>
            </a:p>
          </p:txBody>
        </p:sp>
      </p:grpSp>
      <p:pic>
        <p:nvPicPr>
          <p:cNvPr id="48139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5400000">
            <a:off x="4814094" y="1324769"/>
            <a:ext cx="3152775" cy="4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0" name="Picture 21" descr="92 peak 198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5400000">
            <a:off x="6530976" y="654050"/>
            <a:ext cx="216535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1" name="Picture 24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5675" y="255588"/>
            <a:ext cx="1230313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75" y="5859463"/>
            <a:ext cx="4184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24"/>
          <p:cNvSpPr txBox="1">
            <a:spLocks noChangeArrowheads="1"/>
          </p:cNvSpPr>
          <p:nvPr/>
        </p:nvSpPr>
        <p:spPr bwMode="auto">
          <a:xfrm>
            <a:off x="474663" y="101600"/>
            <a:ext cx="8555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 i="1">
                <a:solidFill>
                  <a:srgbClr val="0000FF"/>
                </a:solidFill>
              </a:rPr>
              <a:t>First indication of shells: the spectra evolve shell-by-shell.</a:t>
            </a:r>
            <a:r>
              <a:rPr lang="en-US" sz="1800" b="0" i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0180" name="Line 25"/>
          <p:cNvSpPr>
            <a:spLocks noChangeShapeType="1"/>
          </p:cNvSpPr>
          <p:nvPr/>
        </p:nvSpPr>
        <p:spPr bwMode="auto">
          <a:xfrm>
            <a:off x="4445000" y="1803400"/>
            <a:ext cx="0" cy="3632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1" name="Text Box 27"/>
          <p:cNvSpPr txBox="1">
            <a:spLocks noChangeArrowheads="1"/>
          </p:cNvSpPr>
          <p:nvPr/>
        </p:nvSpPr>
        <p:spPr bwMode="auto">
          <a:xfrm>
            <a:off x="3832225" y="1033463"/>
            <a:ext cx="3335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/>
              <a:t>Increasing carrier gas pressure</a:t>
            </a:r>
          </a:p>
          <a:p>
            <a:r>
              <a:rPr lang="en-US" sz="1800" b="0"/>
              <a:t>(increasing cooling)</a:t>
            </a:r>
          </a:p>
        </p:txBody>
      </p:sp>
      <p:grpSp>
        <p:nvGrpSpPr>
          <p:cNvPr id="50182" name="Group 29"/>
          <p:cNvGrpSpPr>
            <a:grpSpLocks/>
          </p:cNvGrpSpPr>
          <p:nvPr/>
        </p:nvGrpSpPr>
        <p:grpSpPr bwMode="auto">
          <a:xfrm>
            <a:off x="528638" y="815975"/>
            <a:ext cx="2811462" cy="6030913"/>
            <a:chOff x="453" y="128"/>
            <a:chExt cx="1963" cy="4211"/>
          </a:xfrm>
        </p:grpSpPr>
        <p:pic>
          <p:nvPicPr>
            <p:cNvPr id="50183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3" y="128"/>
              <a:ext cx="1953" cy="1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4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3" y="1323"/>
              <a:ext cx="1941" cy="1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5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0" y="2477"/>
              <a:ext cx="1930" cy="1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6" name="Picture 1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32" y="2614"/>
              <a:ext cx="440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0187" name="Group 23"/>
            <p:cNvGrpSpPr>
              <a:grpSpLocks/>
            </p:cNvGrpSpPr>
            <p:nvPr/>
          </p:nvGrpSpPr>
          <p:grpSpPr bwMode="auto">
            <a:xfrm>
              <a:off x="480" y="232"/>
              <a:ext cx="1880" cy="3472"/>
              <a:chOff x="480" y="232"/>
              <a:chExt cx="1880" cy="3472"/>
            </a:xfrm>
          </p:grpSpPr>
          <p:sp>
            <p:nvSpPr>
              <p:cNvPr id="50189" name="Line 19"/>
              <p:cNvSpPr>
                <a:spLocks noChangeShapeType="1"/>
              </p:cNvSpPr>
              <p:nvPr/>
            </p:nvSpPr>
            <p:spPr bwMode="auto">
              <a:xfrm>
                <a:off x="480" y="232"/>
                <a:ext cx="208" cy="0"/>
              </a:xfrm>
              <a:prstGeom prst="line">
                <a:avLst/>
              </a:prstGeom>
              <a:noFill/>
              <a:ln w="76200" cmpd="tri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90" name="Line 20"/>
              <p:cNvSpPr>
                <a:spLocks noChangeShapeType="1"/>
              </p:cNvSpPr>
              <p:nvPr/>
            </p:nvSpPr>
            <p:spPr bwMode="auto">
              <a:xfrm>
                <a:off x="1224" y="2176"/>
                <a:ext cx="800" cy="0"/>
              </a:xfrm>
              <a:prstGeom prst="line">
                <a:avLst/>
              </a:prstGeom>
              <a:noFill/>
              <a:ln w="76200" cmpd="tri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91" name="Line 21"/>
              <p:cNvSpPr>
                <a:spLocks noChangeShapeType="1"/>
              </p:cNvSpPr>
              <p:nvPr/>
            </p:nvSpPr>
            <p:spPr bwMode="auto">
              <a:xfrm>
                <a:off x="744" y="880"/>
                <a:ext cx="480" cy="0"/>
              </a:xfrm>
              <a:prstGeom prst="line">
                <a:avLst/>
              </a:prstGeom>
              <a:noFill/>
              <a:ln w="76200" cmpd="tri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92" name="Line 22"/>
              <p:cNvSpPr>
                <a:spLocks noChangeShapeType="1"/>
              </p:cNvSpPr>
              <p:nvPr/>
            </p:nvSpPr>
            <p:spPr bwMode="auto">
              <a:xfrm>
                <a:off x="2112" y="3704"/>
                <a:ext cx="248" cy="0"/>
              </a:xfrm>
              <a:prstGeom prst="line">
                <a:avLst/>
              </a:prstGeom>
              <a:noFill/>
              <a:ln w="76200" cmpd="tri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0188" name="Text Box 28"/>
            <p:cNvSpPr txBox="1">
              <a:spLocks noChangeArrowheads="1"/>
            </p:cNvSpPr>
            <p:nvPr/>
          </p:nvSpPr>
          <p:spPr bwMode="auto">
            <a:xfrm>
              <a:off x="646" y="4147"/>
              <a:ext cx="17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/>
                <a:t>Knight et al PRL </a:t>
              </a:r>
              <a:r>
                <a:rPr lang="en-US" sz="1200"/>
                <a:t>52</a:t>
              </a:r>
              <a:r>
                <a:rPr lang="en-US" sz="1200" b="0"/>
                <a:t>, 2141 (1984),</a:t>
              </a:r>
            </a:p>
          </p:txBody>
        </p:sp>
      </p:grpSp>
    </p:spTree>
  </p:cSld>
  <p:clrMapOvr>
    <a:masterClrMapping/>
  </p:clrMapOvr>
  <p:transition advTm="141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050" y="384175"/>
            <a:ext cx="4851400" cy="629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227" name="Group 64"/>
          <p:cNvGrpSpPr>
            <a:grpSpLocks/>
          </p:cNvGrpSpPr>
          <p:nvPr/>
        </p:nvGrpSpPr>
        <p:grpSpPr bwMode="auto">
          <a:xfrm>
            <a:off x="1619250" y="2393950"/>
            <a:ext cx="2428875" cy="839788"/>
            <a:chOff x="1092" y="1508"/>
            <a:chExt cx="1530" cy="529"/>
          </a:xfrm>
        </p:grpSpPr>
        <p:sp>
          <p:nvSpPr>
            <p:cNvPr id="52259" name="Oval 13"/>
            <p:cNvSpPr>
              <a:spLocks noChangeArrowheads="1"/>
            </p:cNvSpPr>
            <p:nvPr/>
          </p:nvSpPr>
          <p:spPr bwMode="auto">
            <a:xfrm>
              <a:off x="1092" y="1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0" name="Oval 14"/>
            <p:cNvSpPr>
              <a:spLocks noChangeArrowheads="1"/>
            </p:cNvSpPr>
            <p:nvPr/>
          </p:nvSpPr>
          <p:spPr bwMode="auto">
            <a:xfrm>
              <a:off x="1184" y="15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1" name="Oval 15"/>
            <p:cNvSpPr>
              <a:spLocks noChangeArrowheads="1"/>
            </p:cNvSpPr>
            <p:nvPr/>
          </p:nvSpPr>
          <p:spPr bwMode="auto">
            <a:xfrm>
              <a:off x="1600" y="15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2" name="Oval 16"/>
            <p:cNvSpPr>
              <a:spLocks noChangeArrowheads="1"/>
            </p:cNvSpPr>
            <p:nvPr/>
          </p:nvSpPr>
          <p:spPr bwMode="auto">
            <a:xfrm>
              <a:off x="1748" y="15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3" name="Oval 17"/>
            <p:cNvSpPr>
              <a:spLocks noChangeArrowheads="1"/>
            </p:cNvSpPr>
            <p:nvPr/>
          </p:nvSpPr>
          <p:spPr bwMode="auto">
            <a:xfrm>
              <a:off x="1876" y="16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4" name="Oval 18"/>
            <p:cNvSpPr>
              <a:spLocks noChangeArrowheads="1"/>
            </p:cNvSpPr>
            <p:nvPr/>
          </p:nvSpPr>
          <p:spPr bwMode="auto">
            <a:xfrm>
              <a:off x="1960" y="1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5" name="Oval 19"/>
            <p:cNvSpPr>
              <a:spLocks noChangeArrowheads="1"/>
            </p:cNvSpPr>
            <p:nvPr/>
          </p:nvSpPr>
          <p:spPr bwMode="auto">
            <a:xfrm>
              <a:off x="2574" y="1989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6" name="Oval 20"/>
            <p:cNvSpPr>
              <a:spLocks noChangeArrowheads="1"/>
            </p:cNvSpPr>
            <p:nvPr/>
          </p:nvSpPr>
          <p:spPr bwMode="auto">
            <a:xfrm>
              <a:off x="2028" y="16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2228" name="Group 65"/>
          <p:cNvGrpSpPr>
            <a:grpSpLocks/>
          </p:cNvGrpSpPr>
          <p:nvPr/>
        </p:nvGrpSpPr>
        <p:grpSpPr bwMode="auto">
          <a:xfrm>
            <a:off x="1308100" y="501650"/>
            <a:ext cx="3705225" cy="2711450"/>
            <a:chOff x="896" y="316"/>
            <a:chExt cx="2334" cy="1708"/>
          </a:xfrm>
        </p:grpSpPr>
        <p:sp>
          <p:nvSpPr>
            <p:cNvPr id="52254" name="Text Box 27"/>
            <p:cNvSpPr txBox="1">
              <a:spLocks noChangeArrowheads="1"/>
            </p:cNvSpPr>
            <p:nvPr/>
          </p:nvSpPr>
          <p:spPr bwMode="auto">
            <a:xfrm>
              <a:off x="896" y="1206"/>
              <a:ext cx="1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/>
                <a:t>8</a:t>
              </a:r>
            </a:p>
          </p:txBody>
        </p:sp>
        <p:sp>
          <p:nvSpPr>
            <p:cNvPr id="52255" name="Text Box 29"/>
            <p:cNvSpPr txBox="1">
              <a:spLocks noChangeArrowheads="1"/>
            </p:cNvSpPr>
            <p:nvPr/>
          </p:nvSpPr>
          <p:spPr bwMode="auto">
            <a:xfrm>
              <a:off x="1312" y="316"/>
              <a:ext cx="2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/>
                <a:t>20</a:t>
              </a:r>
            </a:p>
          </p:txBody>
        </p:sp>
        <p:sp>
          <p:nvSpPr>
            <p:cNvPr id="52256" name="Text Box 30"/>
            <p:cNvSpPr txBox="1">
              <a:spLocks noChangeArrowheads="1"/>
            </p:cNvSpPr>
            <p:nvPr/>
          </p:nvSpPr>
          <p:spPr bwMode="auto">
            <a:xfrm>
              <a:off x="2021" y="1329"/>
              <a:ext cx="2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/>
                <a:t>40</a:t>
              </a:r>
            </a:p>
          </p:txBody>
        </p:sp>
        <p:sp>
          <p:nvSpPr>
            <p:cNvPr id="52257" name="Text Box 31"/>
            <p:cNvSpPr txBox="1">
              <a:spLocks noChangeArrowheads="1"/>
            </p:cNvSpPr>
            <p:nvPr/>
          </p:nvSpPr>
          <p:spPr bwMode="auto">
            <a:xfrm>
              <a:off x="2650" y="1851"/>
              <a:ext cx="2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/>
                <a:t>58</a:t>
              </a:r>
            </a:p>
          </p:txBody>
        </p:sp>
        <p:sp>
          <p:nvSpPr>
            <p:cNvPr id="52258" name="Text Box 32"/>
            <p:cNvSpPr txBox="1">
              <a:spLocks noChangeArrowheads="1"/>
            </p:cNvSpPr>
            <p:nvPr/>
          </p:nvSpPr>
          <p:spPr bwMode="auto">
            <a:xfrm>
              <a:off x="3002" y="549"/>
              <a:ext cx="2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/>
                <a:t>92</a:t>
              </a:r>
            </a:p>
          </p:txBody>
        </p:sp>
      </p:grpSp>
      <p:sp>
        <p:nvSpPr>
          <p:cNvPr id="52229" name="Rectangle 49"/>
          <p:cNvSpPr>
            <a:spLocks noChangeArrowheads="1"/>
          </p:cNvSpPr>
          <p:nvPr/>
        </p:nvSpPr>
        <p:spPr bwMode="auto">
          <a:xfrm>
            <a:off x="2438400" y="0"/>
            <a:ext cx="497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i="1">
                <a:solidFill>
                  <a:srgbClr val="0000FF"/>
                </a:solidFill>
              </a:rPr>
              <a:t>Spherical potentials (delocalization)</a:t>
            </a:r>
          </a:p>
        </p:txBody>
      </p:sp>
      <p:grpSp>
        <p:nvGrpSpPr>
          <p:cNvPr id="52230" name="Group 54"/>
          <p:cNvGrpSpPr>
            <a:grpSpLocks/>
          </p:cNvGrpSpPr>
          <p:nvPr/>
        </p:nvGrpSpPr>
        <p:grpSpPr bwMode="auto">
          <a:xfrm>
            <a:off x="2054225" y="6329363"/>
            <a:ext cx="6656388" cy="554037"/>
            <a:chOff x="1294" y="3987"/>
            <a:chExt cx="4193" cy="349"/>
          </a:xfrm>
        </p:grpSpPr>
        <p:sp>
          <p:nvSpPr>
            <p:cNvPr id="52252" name="Text Box 38"/>
            <p:cNvSpPr txBox="1">
              <a:spLocks noChangeArrowheads="1"/>
            </p:cNvSpPr>
            <p:nvPr/>
          </p:nvSpPr>
          <p:spPr bwMode="auto">
            <a:xfrm>
              <a:off x="1294" y="4163"/>
              <a:ext cx="15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/>
                <a:t>Knight et al PRL </a:t>
              </a:r>
              <a:r>
                <a:rPr lang="en-US" sz="1200"/>
                <a:t>52</a:t>
              </a:r>
              <a:r>
                <a:rPr lang="en-US" sz="1200" b="0"/>
                <a:t>, 2141 (1984),</a:t>
              </a:r>
            </a:p>
          </p:txBody>
        </p:sp>
        <p:sp>
          <p:nvSpPr>
            <p:cNvPr id="52253" name="Rectangle 39"/>
            <p:cNvSpPr>
              <a:spLocks noChangeArrowheads="1"/>
            </p:cNvSpPr>
            <p:nvPr/>
          </p:nvSpPr>
          <p:spPr bwMode="auto">
            <a:xfrm>
              <a:off x="3669" y="3987"/>
              <a:ext cx="18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b="0"/>
                <a:t>De Heer, Rev. Mod. Phys.  </a:t>
              </a:r>
              <a:r>
                <a:rPr lang="en-US" sz="1200"/>
                <a:t>65</a:t>
              </a:r>
              <a:r>
                <a:rPr lang="en-US" sz="1200" b="0"/>
                <a:t> 1993 611</a:t>
              </a:r>
            </a:p>
          </p:txBody>
        </p:sp>
      </p:grpSp>
      <p:grpSp>
        <p:nvGrpSpPr>
          <p:cNvPr id="5" name="Group 58"/>
          <p:cNvGrpSpPr>
            <a:grpSpLocks/>
          </p:cNvGrpSpPr>
          <p:nvPr/>
        </p:nvGrpSpPr>
        <p:grpSpPr bwMode="auto">
          <a:xfrm>
            <a:off x="5514975" y="858838"/>
            <a:ext cx="3527425" cy="4527550"/>
            <a:chOff x="3474" y="541"/>
            <a:chExt cx="2222" cy="2852"/>
          </a:xfrm>
        </p:grpSpPr>
        <p:pic>
          <p:nvPicPr>
            <p:cNvPr id="52250" name="Picture 3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74" y="541"/>
              <a:ext cx="2222" cy="2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51" name="Line 50"/>
            <p:cNvSpPr>
              <a:spLocks noChangeShapeType="1"/>
            </p:cNvSpPr>
            <p:nvPr/>
          </p:nvSpPr>
          <p:spPr bwMode="auto">
            <a:xfrm>
              <a:off x="3896" y="3360"/>
              <a:ext cx="77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542925" y="1730375"/>
            <a:ext cx="8601075" cy="4910138"/>
            <a:chOff x="342" y="1090"/>
            <a:chExt cx="5418" cy="3093"/>
          </a:xfrm>
        </p:grpSpPr>
        <p:sp>
          <p:nvSpPr>
            <p:cNvPr id="52233" name="Text Box 26"/>
            <p:cNvSpPr txBox="1">
              <a:spLocks noChangeArrowheads="1"/>
            </p:cNvSpPr>
            <p:nvPr/>
          </p:nvSpPr>
          <p:spPr bwMode="auto">
            <a:xfrm>
              <a:off x="3531" y="3376"/>
              <a:ext cx="2229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b="0" i="1">
                  <a:solidFill>
                    <a:srgbClr val="0000FF"/>
                  </a:solidFill>
                </a:rPr>
                <a:t>Spherical potentials: </a:t>
              </a:r>
              <a:r>
                <a:rPr lang="en-US" sz="1800" b="0" i="1">
                  <a:solidFill>
                    <a:srgbClr val="008040"/>
                  </a:solidFill>
                </a:rPr>
                <a:t>produce shells,</a:t>
              </a:r>
              <a:r>
                <a:rPr lang="en-US" sz="1800" b="0" i="1">
                  <a:solidFill>
                    <a:srgbClr val="0000FF"/>
                  </a:solidFill>
                </a:rPr>
                <a:t> but </a:t>
              </a:r>
              <a:r>
                <a:rPr lang="en-US" sz="1800" b="0" i="1">
                  <a:solidFill>
                    <a:srgbClr val="FF0080"/>
                  </a:solidFill>
                </a:rPr>
                <a:t>discrepancies remain</a:t>
              </a:r>
              <a:r>
                <a:rPr lang="en-US" sz="1800" b="0">
                  <a:solidFill>
                    <a:srgbClr val="FF0080"/>
                  </a:solidFill>
                </a:rPr>
                <a:t> (spherical symmetry).</a:t>
              </a:r>
              <a:r>
                <a:rPr lang="en-US" sz="1400" b="0">
                  <a:solidFill>
                    <a:srgbClr val="0000FF"/>
                  </a:solidFill>
                </a:rPr>
                <a:t> </a:t>
              </a:r>
            </a:p>
          </p:txBody>
        </p:sp>
        <p:grpSp>
          <p:nvGrpSpPr>
            <p:cNvPr id="52234" name="Group 62"/>
            <p:cNvGrpSpPr>
              <a:grpSpLocks/>
            </p:cNvGrpSpPr>
            <p:nvPr/>
          </p:nvGrpSpPr>
          <p:grpSpPr bwMode="auto">
            <a:xfrm>
              <a:off x="342" y="1090"/>
              <a:ext cx="3906" cy="3093"/>
              <a:chOff x="342" y="1090"/>
              <a:chExt cx="3906" cy="3093"/>
            </a:xfrm>
          </p:grpSpPr>
          <p:grpSp>
            <p:nvGrpSpPr>
              <p:cNvPr id="52235" name="Group 61"/>
              <p:cNvGrpSpPr>
                <a:grpSpLocks/>
              </p:cNvGrpSpPr>
              <p:nvPr/>
            </p:nvGrpSpPr>
            <p:grpSpPr bwMode="auto">
              <a:xfrm>
                <a:off x="342" y="1090"/>
                <a:ext cx="3906" cy="3093"/>
                <a:chOff x="342" y="1090"/>
                <a:chExt cx="3906" cy="3093"/>
              </a:xfrm>
            </p:grpSpPr>
            <p:grpSp>
              <p:nvGrpSpPr>
                <p:cNvPr id="52237" name="Group 60"/>
                <p:cNvGrpSpPr>
                  <a:grpSpLocks/>
                </p:cNvGrpSpPr>
                <p:nvPr/>
              </p:nvGrpSpPr>
              <p:grpSpPr bwMode="auto">
                <a:xfrm>
                  <a:off x="342" y="1090"/>
                  <a:ext cx="3056" cy="3093"/>
                  <a:chOff x="342" y="1090"/>
                  <a:chExt cx="3056" cy="3093"/>
                </a:xfrm>
              </p:grpSpPr>
              <p:pic>
                <p:nvPicPr>
                  <p:cNvPr id="52239" name="Picture 43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E"/>
                      </a:clrFrom>
                      <a:clrTo>
                        <a:srgbClr val="FFFFFE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2" y="2236"/>
                    <a:ext cx="3056" cy="19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52240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920" y="1090"/>
                    <a:ext cx="2192" cy="2464"/>
                    <a:chOff x="920" y="1090"/>
                    <a:chExt cx="2192" cy="2464"/>
                  </a:xfrm>
                </p:grpSpPr>
                <p:sp>
                  <p:nvSpPr>
                    <p:cNvPr id="52241" name="Line 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20" y="1738"/>
                      <a:ext cx="0" cy="752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42" name="Line 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56" y="1994"/>
                      <a:ext cx="0" cy="156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FF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43" name="Line 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52" y="1826"/>
                      <a:ext cx="0" cy="102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44" name="Line 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40" y="2170"/>
                      <a:ext cx="0" cy="124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FF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45" name="Line 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44" y="2218"/>
                      <a:ext cx="0" cy="84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46" name="Line 1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80" y="2170"/>
                      <a:ext cx="0" cy="1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47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12" y="2178"/>
                      <a:ext cx="0" cy="124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FF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48" name="Line 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35" y="1090"/>
                      <a:ext cx="0" cy="101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49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35" y="2268"/>
                      <a:ext cx="0" cy="13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52238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3192" y="2816"/>
                  <a:ext cx="1056" cy="8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2236" name="Text Box 24"/>
              <p:cNvSpPr txBox="1">
                <a:spLocks noChangeArrowheads="1"/>
              </p:cNvSpPr>
              <p:nvPr/>
            </p:nvSpPr>
            <p:spPr bwMode="auto">
              <a:xfrm>
                <a:off x="1126" y="3785"/>
                <a:ext cx="230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0">
                    <a:solidFill>
                      <a:srgbClr val="009999"/>
                    </a:solidFill>
                  </a:rPr>
                  <a:t>“Woods-Saxon” potential(</a:t>
                </a:r>
                <a:r>
                  <a:rPr lang="en-US" sz="1600" b="0" i="1">
                    <a:solidFill>
                      <a:srgbClr val="009999"/>
                    </a:solidFill>
                  </a:rPr>
                  <a:t>not</a:t>
                </a:r>
                <a:r>
                  <a:rPr lang="en-US" sz="1600" b="0">
                    <a:solidFill>
                      <a:srgbClr val="009999"/>
                    </a:solidFill>
                  </a:rPr>
                  <a:t> Jellium)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 advTm="5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5715000" cy="42005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609600" y="2436813"/>
            <a:ext cx="310515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200" b="0">
                <a:solidFill>
                  <a:srgbClr val="DE1F4F"/>
                </a:solidFill>
                <a:latin typeface="Geneva" charset="0"/>
              </a:rPr>
              <a:t>Spherical positive (jellium) background</a:t>
            </a:r>
          </a:p>
        </p:txBody>
      </p:sp>
      <p:sp>
        <p:nvSpPr>
          <p:cNvPr id="54276" name="Line 6"/>
          <p:cNvSpPr>
            <a:spLocks noChangeShapeType="1"/>
          </p:cNvSpPr>
          <p:nvPr/>
        </p:nvSpPr>
        <p:spPr bwMode="auto">
          <a:xfrm>
            <a:off x="609600" y="1828800"/>
            <a:ext cx="3200400" cy="0"/>
          </a:xfrm>
          <a:prstGeom prst="line">
            <a:avLst/>
          </a:prstGeom>
          <a:noFill/>
          <a:ln w="9525">
            <a:solidFill>
              <a:srgbClr val="DE1F4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7" name="Line 7"/>
          <p:cNvSpPr>
            <a:spLocks noChangeShapeType="1"/>
          </p:cNvSpPr>
          <p:nvPr/>
        </p:nvSpPr>
        <p:spPr bwMode="auto">
          <a:xfrm>
            <a:off x="3810000" y="1828800"/>
            <a:ext cx="0" cy="1066800"/>
          </a:xfrm>
          <a:prstGeom prst="line">
            <a:avLst/>
          </a:prstGeom>
          <a:noFill/>
          <a:ln w="9525">
            <a:solidFill>
              <a:srgbClr val="DE1F4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731838" y="608013"/>
            <a:ext cx="155575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0">
                <a:latin typeface="Geneva" charset="0"/>
              </a:rPr>
              <a:t>Electronic density</a:t>
            </a:r>
          </a:p>
        </p:txBody>
      </p:sp>
      <p:sp>
        <p:nvSpPr>
          <p:cNvPr id="54279" name="Line 9"/>
          <p:cNvSpPr>
            <a:spLocks noChangeShapeType="1"/>
          </p:cNvSpPr>
          <p:nvPr/>
        </p:nvSpPr>
        <p:spPr bwMode="auto">
          <a:xfrm flipV="1">
            <a:off x="914400" y="838200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0" name="Text Box 10"/>
          <p:cNvSpPr txBox="1">
            <a:spLocks noChangeArrowheads="1"/>
          </p:cNvSpPr>
          <p:nvPr/>
        </p:nvSpPr>
        <p:spPr bwMode="auto">
          <a:xfrm>
            <a:off x="4225925" y="2132013"/>
            <a:ext cx="178435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0">
                <a:latin typeface="Geneva" charset="0"/>
              </a:rPr>
              <a:t>Electronic “Spillout” </a:t>
            </a:r>
          </a:p>
        </p:txBody>
      </p:sp>
      <p:sp>
        <p:nvSpPr>
          <p:cNvPr id="54281" name="Line 11"/>
          <p:cNvSpPr>
            <a:spLocks noChangeShapeType="1"/>
          </p:cNvSpPr>
          <p:nvPr/>
        </p:nvSpPr>
        <p:spPr bwMode="auto">
          <a:xfrm flipH="1">
            <a:off x="3919538" y="2514600"/>
            <a:ext cx="871537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2" name="Line 12"/>
          <p:cNvSpPr>
            <a:spLocks noChangeShapeType="1"/>
          </p:cNvSpPr>
          <p:nvPr/>
        </p:nvSpPr>
        <p:spPr bwMode="auto">
          <a:xfrm>
            <a:off x="3810000" y="2819400"/>
            <a:ext cx="0" cy="838200"/>
          </a:xfrm>
          <a:prstGeom prst="line">
            <a:avLst/>
          </a:prstGeom>
          <a:noFill/>
          <a:ln w="9525">
            <a:pattFill prst="ltHorz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3" name="Line 13"/>
          <p:cNvSpPr>
            <a:spLocks noChangeShapeType="1"/>
          </p:cNvSpPr>
          <p:nvPr/>
        </p:nvSpPr>
        <p:spPr bwMode="auto">
          <a:xfrm>
            <a:off x="3962400" y="3505200"/>
            <a:ext cx="1219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4" name="Text Box 14"/>
          <p:cNvSpPr txBox="1">
            <a:spLocks noChangeArrowheads="1"/>
          </p:cNvSpPr>
          <p:nvPr/>
        </p:nvSpPr>
        <p:spPr bwMode="auto">
          <a:xfrm>
            <a:off x="3783013" y="4265613"/>
            <a:ext cx="333375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0">
                <a:latin typeface="Geneva" charset="0"/>
              </a:rPr>
              <a:t>Levels near Ef spill out beyond the jellium</a:t>
            </a:r>
          </a:p>
        </p:txBody>
      </p:sp>
      <p:sp>
        <p:nvSpPr>
          <p:cNvPr id="54285" name="Text Box 15"/>
          <p:cNvSpPr txBox="1">
            <a:spLocks noChangeArrowheads="1"/>
          </p:cNvSpPr>
          <p:nvPr/>
        </p:nvSpPr>
        <p:spPr bwMode="auto">
          <a:xfrm>
            <a:off x="4610100" y="3397250"/>
            <a:ext cx="6699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latin typeface="Geneva" charset="0"/>
              </a:rPr>
              <a:t>E</a:t>
            </a:r>
            <a:r>
              <a:rPr lang="en-US" sz="1600" b="0" baseline="-25000">
                <a:latin typeface="Geneva" charset="0"/>
              </a:rPr>
              <a:t>Fermi</a:t>
            </a:r>
            <a:endParaRPr lang="en-US" sz="1600" b="0">
              <a:latin typeface="Geneva" charset="0"/>
            </a:endParaRPr>
          </a:p>
        </p:txBody>
      </p:sp>
      <p:sp>
        <p:nvSpPr>
          <p:cNvPr id="54286" name="Line 16"/>
          <p:cNvSpPr>
            <a:spLocks noChangeShapeType="1"/>
          </p:cNvSpPr>
          <p:nvPr/>
        </p:nvSpPr>
        <p:spPr bwMode="auto">
          <a:xfrm>
            <a:off x="3995738" y="3505200"/>
            <a:ext cx="533400" cy="0"/>
          </a:xfrm>
          <a:prstGeom prst="line">
            <a:avLst/>
          </a:prstGeom>
          <a:noFill/>
          <a:ln w="9525">
            <a:pattFill prst="ltUpDiag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7" name="Line 17"/>
          <p:cNvSpPr>
            <a:spLocks noChangeShapeType="1"/>
          </p:cNvSpPr>
          <p:nvPr/>
        </p:nvSpPr>
        <p:spPr bwMode="auto">
          <a:xfrm>
            <a:off x="947738" y="1828800"/>
            <a:ext cx="457200" cy="685800"/>
          </a:xfrm>
          <a:prstGeom prst="line">
            <a:avLst/>
          </a:prstGeom>
          <a:noFill/>
          <a:ln w="9525">
            <a:solidFill>
              <a:srgbClr val="DE1F4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8" name="Rectangle 18"/>
          <p:cNvSpPr>
            <a:spLocks noChangeArrowheads="1"/>
          </p:cNvSpPr>
          <p:nvPr/>
        </p:nvSpPr>
        <p:spPr bwMode="auto">
          <a:xfrm>
            <a:off x="3886200" y="1143000"/>
            <a:ext cx="9144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9" name="Text Box 19"/>
          <p:cNvSpPr txBox="1">
            <a:spLocks noChangeArrowheads="1"/>
          </p:cNvSpPr>
          <p:nvPr/>
        </p:nvSpPr>
        <p:spPr bwMode="auto">
          <a:xfrm>
            <a:off x="3748088" y="2179638"/>
            <a:ext cx="306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latin typeface="Symbol" charset="2"/>
              </a:rPr>
              <a:t>D</a:t>
            </a:r>
            <a:endParaRPr lang="en-US" sz="1600" b="0">
              <a:latin typeface="Geneva" charset="0"/>
            </a:endParaRPr>
          </a:p>
        </p:txBody>
      </p:sp>
      <p:sp>
        <p:nvSpPr>
          <p:cNvPr id="54290" name="Text Box 20"/>
          <p:cNvSpPr txBox="1">
            <a:spLocks noChangeArrowheads="1"/>
          </p:cNvSpPr>
          <p:nvPr/>
        </p:nvSpPr>
        <p:spPr bwMode="auto">
          <a:xfrm>
            <a:off x="1349375" y="1066800"/>
            <a:ext cx="21748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0">
                <a:solidFill>
                  <a:srgbClr val="DE1F4F"/>
                </a:solidFill>
                <a:latin typeface="Geneva" charset="0"/>
              </a:rPr>
              <a:t>Jellium (ionic) radius,</a:t>
            </a:r>
            <a:r>
              <a:rPr lang="en-US" sz="1600" b="0">
                <a:solidFill>
                  <a:srgbClr val="DE1F4F"/>
                </a:solidFill>
                <a:latin typeface="Geneva" charset="0"/>
              </a:rPr>
              <a:t> R</a:t>
            </a:r>
            <a:r>
              <a:rPr lang="en-US" sz="1600" b="0" baseline="-25000">
                <a:solidFill>
                  <a:srgbClr val="DE1F4F"/>
                </a:solidFill>
                <a:latin typeface="Geneva" charset="0"/>
              </a:rPr>
              <a:t>ion</a:t>
            </a:r>
            <a:endParaRPr lang="en-US" sz="1200" b="0">
              <a:latin typeface="Geneva" charset="0"/>
            </a:endParaRPr>
          </a:p>
        </p:txBody>
      </p:sp>
      <p:grpSp>
        <p:nvGrpSpPr>
          <p:cNvPr id="54291" name="Group 21"/>
          <p:cNvGrpSpPr>
            <a:grpSpLocks/>
          </p:cNvGrpSpPr>
          <p:nvPr/>
        </p:nvGrpSpPr>
        <p:grpSpPr bwMode="auto">
          <a:xfrm>
            <a:off x="6324600" y="1676400"/>
            <a:ext cx="2133600" cy="2133600"/>
            <a:chOff x="2592" y="768"/>
            <a:chExt cx="2160" cy="2160"/>
          </a:xfrm>
        </p:grpSpPr>
        <p:sp>
          <p:nvSpPr>
            <p:cNvPr id="54312" name="Oval 22"/>
            <p:cNvSpPr>
              <a:spLocks noChangeArrowheads="1"/>
            </p:cNvSpPr>
            <p:nvPr/>
          </p:nvSpPr>
          <p:spPr bwMode="auto">
            <a:xfrm>
              <a:off x="2736" y="912"/>
              <a:ext cx="1895" cy="1895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61612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3" name="Oval 23"/>
            <p:cNvSpPr>
              <a:spLocks noChangeArrowheads="1"/>
            </p:cNvSpPr>
            <p:nvPr/>
          </p:nvSpPr>
          <p:spPr bwMode="auto">
            <a:xfrm>
              <a:off x="2592" y="768"/>
              <a:ext cx="2160" cy="2160"/>
            </a:xfrm>
            <a:prstGeom prst="ellipse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292" name="Text Box 24"/>
          <p:cNvSpPr txBox="1">
            <a:spLocks noChangeArrowheads="1"/>
          </p:cNvSpPr>
          <p:nvPr/>
        </p:nvSpPr>
        <p:spPr bwMode="auto">
          <a:xfrm>
            <a:off x="8231188" y="1066800"/>
            <a:ext cx="290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Symbol" charset="2"/>
              </a:rPr>
              <a:t>D</a:t>
            </a:r>
            <a:endParaRPr lang="en-US" sz="1400">
              <a:latin typeface="Geneva" charset="0"/>
            </a:endParaRPr>
          </a:p>
        </p:txBody>
      </p:sp>
      <p:sp>
        <p:nvSpPr>
          <p:cNvPr id="54293" name="Line 25"/>
          <p:cNvSpPr>
            <a:spLocks noChangeShapeType="1"/>
          </p:cNvSpPr>
          <p:nvPr/>
        </p:nvSpPr>
        <p:spPr bwMode="auto">
          <a:xfrm flipV="1">
            <a:off x="8305800" y="13716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94" name="Line 26"/>
          <p:cNvSpPr>
            <a:spLocks noChangeShapeType="1"/>
          </p:cNvSpPr>
          <p:nvPr/>
        </p:nvSpPr>
        <p:spPr bwMode="auto">
          <a:xfrm>
            <a:off x="7391400" y="6858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95" name="Line 27"/>
          <p:cNvSpPr>
            <a:spLocks noChangeShapeType="1"/>
          </p:cNvSpPr>
          <p:nvPr/>
        </p:nvSpPr>
        <p:spPr bwMode="auto">
          <a:xfrm>
            <a:off x="8458200" y="6858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96" name="Rectangle 28"/>
          <p:cNvSpPr>
            <a:spLocks noChangeArrowheads="1"/>
          </p:cNvSpPr>
          <p:nvPr/>
        </p:nvSpPr>
        <p:spPr bwMode="auto">
          <a:xfrm>
            <a:off x="7546975" y="1143000"/>
            <a:ext cx="50641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DE1F4F"/>
                </a:solidFill>
                <a:latin typeface="Geneva" charset="0"/>
              </a:rPr>
              <a:t>R</a:t>
            </a:r>
            <a:r>
              <a:rPr lang="en-US" sz="1600" baseline="-25000">
                <a:solidFill>
                  <a:srgbClr val="DE1F4F"/>
                </a:solidFill>
                <a:latin typeface="Geneva" charset="0"/>
              </a:rPr>
              <a:t>ion</a:t>
            </a:r>
            <a:endParaRPr lang="en-US" sz="1200" b="0" baseline="-25000">
              <a:solidFill>
                <a:srgbClr val="DE1F4F"/>
              </a:solidFill>
              <a:latin typeface="Geneva" charset="0"/>
            </a:endParaRPr>
          </a:p>
        </p:txBody>
      </p:sp>
      <p:sp>
        <p:nvSpPr>
          <p:cNvPr id="54297" name="Text Box 29"/>
          <p:cNvSpPr txBox="1">
            <a:spLocks noChangeArrowheads="1"/>
          </p:cNvSpPr>
          <p:nvPr/>
        </p:nvSpPr>
        <p:spPr bwMode="auto">
          <a:xfrm>
            <a:off x="2435225" y="-7938"/>
            <a:ext cx="4138613" cy="47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400" b="0" i="1" dirty="0">
                <a:solidFill>
                  <a:srgbClr val="0000FF"/>
                </a:solidFill>
                <a:latin typeface="Geneva" charset="0"/>
              </a:rPr>
              <a:t>The spherical </a:t>
            </a:r>
            <a:r>
              <a:rPr lang="en-US" sz="2400" b="0" i="1" dirty="0" err="1">
                <a:solidFill>
                  <a:srgbClr val="0000FF"/>
                </a:solidFill>
                <a:latin typeface="Geneva" charset="0"/>
              </a:rPr>
              <a:t>jellium</a:t>
            </a:r>
            <a:r>
              <a:rPr lang="en-US" sz="2400" b="0" i="1" dirty="0">
                <a:solidFill>
                  <a:srgbClr val="0000FF"/>
                </a:solidFill>
                <a:latin typeface="Geneva" charset="0"/>
              </a:rPr>
              <a:t> model</a:t>
            </a:r>
            <a:endParaRPr lang="en-US" sz="1600" b="0" i="1" dirty="0">
              <a:solidFill>
                <a:srgbClr val="0000FF"/>
              </a:solidFill>
              <a:latin typeface="Geneva" charset="0"/>
            </a:endParaRPr>
          </a:p>
        </p:txBody>
      </p:sp>
      <p:sp>
        <p:nvSpPr>
          <p:cNvPr id="54298" name="Line 30"/>
          <p:cNvSpPr>
            <a:spLocks noChangeShapeType="1"/>
          </p:cNvSpPr>
          <p:nvPr/>
        </p:nvSpPr>
        <p:spPr bwMode="auto">
          <a:xfrm flipV="1">
            <a:off x="3810000" y="990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99" name="Line 31"/>
          <p:cNvSpPr>
            <a:spLocks noChangeShapeType="1"/>
          </p:cNvSpPr>
          <p:nvPr/>
        </p:nvSpPr>
        <p:spPr bwMode="auto">
          <a:xfrm flipV="1">
            <a:off x="3995738" y="1447800"/>
            <a:ext cx="0" cy="1371600"/>
          </a:xfrm>
          <a:prstGeom prst="line">
            <a:avLst/>
          </a:prstGeom>
          <a:noFill/>
          <a:ln w="9525">
            <a:pattFill prst="narHorz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00" name="Text Box 32"/>
          <p:cNvSpPr txBox="1">
            <a:spLocks noChangeArrowheads="1"/>
          </p:cNvSpPr>
          <p:nvPr/>
        </p:nvSpPr>
        <p:spPr bwMode="auto">
          <a:xfrm>
            <a:off x="4114800" y="1371600"/>
            <a:ext cx="22542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Geneva" charset="0"/>
              </a:rPr>
              <a:t>Screening radius, </a:t>
            </a:r>
            <a:r>
              <a:rPr lang="en-US" sz="1600" b="0">
                <a:solidFill>
                  <a:schemeClr val="accent2"/>
                </a:solidFill>
                <a:latin typeface="Geneva" charset="0"/>
              </a:rPr>
              <a:t>R</a:t>
            </a:r>
            <a:r>
              <a:rPr lang="en-US" sz="1600" b="0" baseline="-25000">
                <a:solidFill>
                  <a:schemeClr val="accent2"/>
                </a:solidFill>
                <a:latin typeface="Geneva" charset="0"/>
              </a:rPr>
              <a:t>ion</a:t>
            </a:r>
            <a:r>
              <a:rPr lang="en-US" sz="1600" b="0">
                <a:solidFill>
                  <a:schemeClr val="accent2"/>
                </a:solidFill>
                <a:latin typeface="Geneva" charset="0"/>
              </a:rPr>
              <a:t>+ </a:t>
            </a:r>
            <a:r>
              <a:rPr lang="en-US" sz="1600" b="0">
                <a:solidFill>
                  <a:schemeClr val="accent2"/>
                </a:solidFill>
                <a:latin typeface="Symbol" charset="2"/>
              </a:rPr>
              <a:t>D</a:t>
            </a:r>
            <a:r>
              <a:rPr lang="en-US" sz="1200" b="0">
                <a:latin typeface="Geneva" charset="0"/>
              </a:rPr>
              <a:t> </a:t>
            </a:r>
          </a:p>
        </p:txBody>
      </p:sp>
      <p:sp>
        <p:nvSpPr>
          <p:cNvPr id="54301" name="Line 33"/>
          <p:cNvSpPr>
            <a:spLocks noChangeShapeType="1"/>
          </p:cNvSpPr>
          <p:nvPr/>
        </p:nvSpPr>
        <p:spPr bwMode="auto">
          <a:xfrm>
            <a:off x="609600" y="1447800"/>
            <a:ext cx="3200400" cy="0"/>
          </a:xfrm>
          <a:prstGeom prst="line">
            <a:avLst/>
          </a:prstGeom>
          <a:noFill/>
          <a:ln w="9525">
            <a:solidFill>
              <a:srgbClr val="DE1F4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02" name="Line 34"/>
          <p:cNvSpPr>
            <a:spLocks noChangeShapeType="1"/>
          </p:cNvSpPr>
          <p:nvPr/>
        </p:nvSpPr>
        <p:spPr bwMode="auto">
          <a:xfrm>
            <a:off x="609600" y="1524000"/>
            <a:ext cx="3429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03" name="Line 35"/>
          <p:cNvSpPr>
            <a:spLocks noChangeShapeType="1"/>
          </p:cNvSpPr>
          <p:nvPr/>
        </p:nvSpPr>
        <p:spPr bwMode="auto">
          <a:xfrm>
            <a:off x="7391400" y="1600200"/>
            <a:ext cx="914400" cy="0"/>
          </a:xfrm>
          <a:prstGeom prst="line">
            <a:avLst/>
          </a:prstGeom>
          <a:noFill/>
          <a:ln w="9525">
            <a:solidFill>
              <a:srgbClr val="DE1F4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04" name="Line 36"/>
          <p:cNvSpPr>
            <a:spLocks noChangeShapeType="1"/>
          </p:cNvSpPr>
          <p:nvPr/>
        </p:nvSpPr>
        <p:spPr bwMode="auto">
          <a:xfrm>
            <a:off x="7391400" y="838200"/>
            <a:ext cx="10668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05" name="Line 37"/>
          <p:cNvSpPr>
            <a:spLocks noChangeShapeType="1"/>
          </p:cNvSpPr>
          <p:nvPr/>
        </p:nvSpPr>
        <p:spPr bwMode="auto">
          <a:xfrm>
            <a:off x="5334000" y="2514600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06" name="Freeform 38"/>
          <p:cNvSpPr>
            <a:spLocks/>
          </p:cNvSpPr>
          <p:nvPr/>
        </p:nvSpPr>
        <p:spPr bwMode="auto">
          <a:xfrm>
            <a:off x="3778250" y="2514600"/>
            <a:ext cx="641350" cy="381000"/>
          </a:xfrm>
          <a:custGeom>
            <a:avLst/>
            <a:gdLst>
              <a:gd name="T0" fmla="*/ 25400 w 404"/>
              <a:gd name="T1" fmla="*/ 0 h 240"/>
              <a:gd name="T2" fmla="*/ 0 w 404"/>
              <a:gd name="T3" fmla="*/ 203200 h 240"/>
              <a:gd name="T4" fmla="*/ 19050 w 404"/>
              <a:gd name="T5" fmla="*/ 381000 h 240"/>
              <a:gd name="T6" fmla="*/ 641350 w 404"/>
              <a:gd name="T7" fmla="*/ 381000 h 240"/>
              <a:gd name="T8" fmla="*/ 349250 w 404"/>
              <a:gd name="T9" fmla="*/ 279400 h 240"/>
              <a:gd name="T10" fmla="*/ 273050 w 404"/>
              <a:gd name="T11" fmla="*/ 247650 h 240"/>
              <a:gd name="T12" fmla="*/ 82550 w 404"/>
              <a:gd name="T13" fmla="*/ 107950 h 240"/>
              <a:gd name="T14" fmla="*/ 50800 w 404"/>
              <a:gd name="T15" fmla="*/ 50800 h 240"/>
              <a:gd name="T16" fmla="*/ 31750 w 404"/>
              <a:gd name="T17" fmla="*/ 38100 h 240"/>
              <a:gd name="T18" fmla="*/ 25400 w 404"/>
              <a:gd name="T19" fmla="*/ 0 h 2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4"/>
              <a:gd name="T31" fmla="*/ 0 h 240"/>
              <a:gd name="T32" fmla="*/ 404 w 404"/>
              <a:gd name="T33" fmla="*/ 240 h 2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4" h="240">
                <a:moveTo>
                  <a:pt x="16" y="0"/>
                </a:moveTo>
                <a:cubicBezTo>
                  <a:pt x="8" y="50"/>
                  <a:pt x="3" y="75"/>
                  <a:pt x="0" y="128"/>
                </a:cubicBezTo>
                <a:cubicBezTo>
                  <a:pt x="13" y="215"/>
                  <a:pt x="12" y="178"/>
                  <a:pt x="12" y="240"/>
                </a:cubicBezTo>
                <a:lnTo>
                  <a:pt x="404" y="240"/>
                </a:lnTo>
                <a:cubicBezTo>
                  <a:pt x="360" y="225"/>
                  <a:pt x="277" y="190"/>
                  <a:pt x="220" y="176"/>
                </a:cubicBezTo>
                <a:cubicBezTo>
                  <a:pt x="203" y="163"/>
                  <a:pt x="191" y="162"/>
                  <a:pt x="172" y="156"/>
                </a:cubicBezTo>
                <a:cubicBezTo>
                  <a:pt x="139" y="123"/>
                  <a:pt x="90" y="93"/>
                  <a:pt x="52" y="68"/>
                </a:cubicBezTo>
                <a:cubicBezTo>
                  <a:pt x="47" y="55"/>
                  <a:pt x="43" y="39"/>
                  <a:pt x="32" y="32"/>
                </a:cubicBezTo>
                <a:cubicBezTo>
                  <a:pt x="28" y="29"/>
                  <a:pt x="22" y="28"/>
                  <a:pt x="20" y="24"/>
                </a:cubicBezTo>
                <a:cubicBezTo>
                  <a:pt x="16" y="16"/>
                  <a:pt x="17" y="8"/>
                  <a:pt x="16" y="0"/>
                </a:cubicBezTo>
                <a:close/>
              </a:path>
            </a:pathLst>
          </a:custGeom>
          <a:solidFill>
            <a:schemeClr val="accent2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07" name="Line 39"/>
          <p:cNvSpPr>
            <a:spLocks noChangeShapeType="1"/>
          </p:cNvSpPr>
          <p:nvPr/>
        </p:nvSpPr>
        <p:spPr bwMode="auto">
          <a:xfrm>
            <a:off x="3810000" y="3505200"/>
            <a:ext cx="228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08" name="Line 40"/>
          <p:cNvSpPr>
            <a:spLocks noChangeShapeType="1"/>
          </p:cNvSpPr>
          <p:nvPr/>
        </p:nvSpPr>
        <p:spPr bwMode="auto">
          <a:xfrm>
            <a:off x="3810000" y="3581400"/>
            <a:ext cx="1524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09" name="Line 41"/>
          <p:cNvSpPr>
            <a:spLocks noChangeShapeType="1"/>
          </p:cNvSpPr>
          <p:nvPr/>
        </p:nvSpPr>
        <p:spPr bwMode="auto">
          <a:xfrm>
            <a:off x="3810000" y="3657600"/>
            <a:ext cx="762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10" name="Text Box 45"/>
          <p:cNvSpPr txBox="1">
            <a:spLocks noChangeArrowheads="1"/>
          </p:cNvSpPr>
          <p:nvPr/>
        </p:nvSpPr>
        <p:spPr bwMode="auto">
          <a:xfrm>
            <a:off x="365125" y="4948238"/>
            <a:ext cx="842327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2000" b="0" i="1">
                <a:solidFill>
                  <a:srgbClr val="008040"/>
                </a:solidFill>
                <a:latin typeface="Geneva" charset="0"/>
              </a:rPr>
              <a:t>+ Electronic structure in a positively charged sphere solved self consistently.</a:t>
            </a:r>
          </a:p>
          <a:p>
            <a:r>
              <a:rPr lang="en-US" sz="2000" b="0" i="1">
                <a:solidFill>
                  <a:srgbClr val="008040"/>
                </a:solidFill>
                <a:latin typeface="Geneva" charset="0"/>
              </a:rPr>
              <a:t>+ It “builds in” metallicity.</a:t>
            </a:r>
            <a:endParaRPr lang="en-US" sz="2000" b="0" i="1">
              <a:solidFill>
                <a:srgbClr val="0000FF"/>
              </a:solidFill>
              <a:latin typeface="Geneva" charset="0"/>
            </a:endParaRPr>
          </a:p>
          <a:p>
            <a:pPr>
              <a:buFontTx/>
              <a:buChar char="-"/>
            </a:pPr>
            <a:r>
              <a:rPr lang="en-US" sz="2000" b="0" i="1">
                <a:solidFill>
                  <a:srgbClr val="800040"/>
                </a:solidFill>
                <a:latin typeface="Geneva" charset="0"/>
              </a:rPr>
              <a:t>Does not resolve shell discrepancies </a:t>
            </a:r>
          </a:p>
          <a:p>
            <a:pPr>
              <a:buFontTx/>
              <a:buChar char="-"/>
            </a:pPr>
            <a:r>
              <a:rPr lang="en-US" sz="2000" b="0" i="1">
                <a:solidFill>
                  <a:srgbClr val="800040"/>
                </a:solidFill>
                <a:latin typeface="Geneva" charset="0"/>
              </a:rPr>
              <a:t>Is not exactly “simple”</a:t>
            </a:r>
            <a:endParaRPr lang="en-US" sz="1400" b="0" i="1">
              <a:solidFill>
                <a:srgbClr val="0000FF"/>
              </a:solidFill>
              <a:latin typeface="Geneva" charset="0"/>
            </a:endParaRPr>
          </a:p>
        </p:txBody>
      </p:sp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800100" y="4602163"/>
            <a:ext cx="32131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0">
                <a:latin typeface="Geneva" charset="0"/>
              </a:rPr>
              <a:t>W. Ekardt PRB 29, 1558 (1984)</a:t>
            </a:r>
          </a:p>
        </p:txBody>
      </p:sp>
    </p:spTree>
  </p:cSld>
  <p:clrMapOvr>
    <a:masterClrMapping/>
  </p:clrMapOvr>
  <p:transition advTm="134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7" y="1268817"/>
            <a:ext cx="9040283" cy="727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1030"/>
            <a:ext cx="8741833" cy="9398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4700"/>
            <a:ext cx="43688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70767"/>
            <a:ext cx="4291202" cy="26246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617" y="3352800"/>
            <a:ext cx="4605383" cy="24341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 rot="10800000" flipV="1">
            <a:off x="1380066" y="6019687"/>
            <a:ext cx="7179734" cy="5847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Upshot: all metal clusters show metal droplet behavior, but the spherical </a:t>
            </a:r>
            <a:r>
              <a:rPr lang="en-US" sz="1600" dirty="0" err="1" smtClean="0"/>
              <a:t>jellium</a:t>
            </a:r>
            <a:r>
              <a:rPr lang="en-US" sz="1600" dirty="0" smtClean="0"/>
              <a:t> model is a poor starting point. </a:t>
            </a: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466725" y="0"/>
            <a:ext cx="63813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400" b="0" i="1" dirty="0" smtClean="0">
                <a:solidFill>
                  <a:srgbClr val="0000FF"/>
                </a:solidFill>
                <a:latin typeface="Geneva" charset="0"/>
              </a:rPr>
              <a:t>Schumacher: Shell structure is right </a:t>
            </a:r>
          </a:p>
          <a:p>
            <a:r>
              <a:rPr lang="en-US" sz="2400" b="0" i="1" dirty="0" smtClean="0">
                <a:solidFill>
                  <a:srgbClr val="0000FF"/>
                </a:solidFill>
                <a:latin typeface="Geneva" charset="0"/>
              </a:rPr>
              <a:t>but spherical </a:t>
            </a:r>
            <a:r>
              <a:rPr lang="en-US" sz="2400" b="0" i="1" dirty="0" err="1" smtClean="0">
                <a:solidFill>
                  <a:srgbClr val="0000FF"/>
                </a:solidFill>
                <a:latin typeface="Geneva" charset="0"/>
              </a:rPr>
              <a:t>jellium</a:t>
            </a:r>
            <a:r>
              <a:rPr lang="en-US" sz="2400" b="0" i="1" dirty="0" smtClean="0">
                <a:solidFill>
                  <a:srgbClr val="0000FF"/>
                </a:solidFill>
                <a:latin typeface="Geneva" charset="0"/>
              </a:rPr>
              <a:t> is not a good model.</a:t>
            </a:r>
            <a:endParaRPr lang="en-US" sz="1600" b="0" i="1" dirty="0">
              <a:solidFill>
                <a:srgbClr val="0000FF"/>
              </a:solidFill>
              <a:latin typeface="Genev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" y="1765300"/>
            <a:ext cx="77978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Box 5"/>
          <p:cNvSpPr txBox="1">
            <a:spLocks noChangeArrowheads="1"/>
          </p:cNvSpPr>
          <p:nvPr/>
        </p:nvSpPr>
        <p:spPr bwMode="auto">
          <a:xfrm>
            <a:off x="381000" y="749300"/>
            <a:ext cx="4560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/>
              <a:t>S. </a:t>
            </a:r>
            <a:r>
              <a:rPr lang="en-US" sz="1800" b="0" dirty="0" err="1"/>
              <a:t>Bjornholm</a:t>
            </a:r>
            <a:r>
              <a:rPr lang="en-US" sz="1800" b="0" dirty="0"/>
              <a:t>, J. </a:t>
            </a:r>
            <a:r>
              <a:rPr lang="en-US" sz="1800" b="0" dirty="0" err="1"/>
              <a:t>Borggreen</a:t>
            </a:r>
            <a:endParaRPr lang="en-US" sz="1800" b="0" dirty="0"/>
          </a:p>
          <a:p>
            <a:r>
              <a:rPr lang="en-US" sz="1800" b="0" dirty="0"/>
              <a:t>Philosophical Magazine B, 1999 , </a:t>
            </a:r>
            <a:r>
              <a:rPr lang="en-US" sz="1800" dirty="0"/>
              <a:t>79</a:t>
            </a:r>
            <a:r>
              <a:rPr lang="en-US" sz="1800" b="0" dirty="0"/>
              <a:t>, 1321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5900" y="5918200"/>
            <a:ext cx="447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But is it a  Physicists point of view!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466725" y="184666"/>
            <a:ext cx="84899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400" b="0" i="1" dirty="0" smtClean="0">
                <a:solidFill>
                  <a:srgbClr val="0000FF"/>
                </a:solidFill>
                <a:latin typeface="Geneva" charset="0"/>
              </a:rPr>
              <a:t>Deep insight into the physics behind the shell </a:t>
            </a:r>
            <a:r>
              <a:rPr lang="en-US" sz="2400" b="0" i="1" dirty="0" err="1" smtClean="0">
                <a:solidFill>
                  <a:srgbClr val="0000FF"/>
                </a:solidFill>
                <a:latin typeface="Geneva" charset="0"/>
              </a:rPr>
              <a:t>stucture</a:t>
            </a:r>
            <a:r>
              <a:rPr lang="en-US" sz="2400" b="0" i="1" dirty="0" smtClean="0">
                <a:solidFill>
                  <a:srgbClr val="0000FF"/>
                </a:solidFill>
                <a:latin typeface="Geneva" charset="0"/>
              </a:rPr>
              <a:t>.</a:t>
            </a:r>
            <a:endParaRPr lang="en-US" sz="1600" b="0" i="1" dirty="0">
              <a:solidFill>
                <a:srgbClr val="0000FF"/>
              </a:solidFill>
              <a:latin typeface="Genev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32"/>
          <p:cNvGrpSpPr>
            <a:grpSpLocks/>
          </p:cNvGrpSpPr>
          <p:nvPr/>
        </p:nvGrpSpPr>
        <p:grpSpPr bwMode="auto">
          <a:xfrm>
            <a:off x="1250950" y="1398588"/>
            <a:ext cx="6962775" cy="4433887"/>
            <a:chOff x="912" y="444"/>
            <a:chExt cx="3904" cy="2486"/>
          </a:xfrm>
        </p:grpSpPr>
        <p:sp>
          <p:nvSpPr>
            <p:cNvPr id="35870" name="Rectangle 30"/>
            <p:cNvSpPr>
              <a:spLocks noChangeArrowheads="1"/>
            </p:cNvSpPr>
            <p:nvPr/>
          </p:nvSpPr>
          <p:spPr bwMode="auto">
            <a:xfrm>
              <a:off x="912" y="444"/>
              <a:ext cx="3904" cy="24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614" name="Text Box 20"/>
            <p:cNvSpPr txBox="1">
              <a:spLocks noChangeArrowheads="1"/>
            </p:cNvSpPr>
            <p:nvPr/>
          </p:nvSpPr>
          <p:spPr bwMode="auto">
            <a:xfrm>
              <a:off x="3774" y="590"/>
              <a:ext cx="68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0"/>
                <a:t>electrons</a:t>
              </a:r>
            </a:p>
          </p:txBody>
        </p:sp>
        <p:sp>
          <p:nvSpPr>
            <p:cNvPr id="35844" name="Oval 4"/>
            <p:cNvSpPr>
              <a:spLocks noChangeArrowheads="1"/>
            </p:cNvSpPr>
            <p:nvPr/>
          </p:nvSpPr>
          <p:spPr bwMode="auto">
            <a:xfrm>
              <a:off x="1456" y="670"/>
              <a:ext cx="2667" cy="2178"/>
            </a:xfrm>
            <a:prstGeom prst="ellipse">
              <a:avLst/>
            </a:prstGeom>
            <a:solidFill>
              <a:srgbClr val="E8FFEF"/>
            </a:solidFill>
            <a:ln w="57150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68616" name="Picture 1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15" y="769"/>
              <a:ext cx="701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7" name="Picture 1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18" y="885"/>
              <a:ext cx="701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8" name="Picture 1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5" y="1396"/>
              <a:ext cx="701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9" name="Picture 1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38" y="1528"/>
              <a:ext cx="701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0" name="Picture 1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53" y="1325"/>
              <a:ext cx="701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1" name="Picture 1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10" y="2023"/>
              <a:ext cx="701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2" name="Picture 1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17" y="1957"/>
              <a:ext cx="701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23" name="Line 19"/>
            <p:cNvSpPr>
              <a:spLocks noChangeShapeType="1"/>
            </p:cNvSpPr>
            <p:nvPr/>
          </p:nvSpPr>
          <p:spPr bwMode="auto">
            <a:xfrm flipV="1">
              <a:off x="3787" y="969"/>
              <a:ext cx="456" cy="4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4" name="Line 21"/>
            <p:cNvSpPr>
              <a:spLocks noChangeShapeType="1"/>
            </p:cNvSpPr>
            <p:nvPr/>
          </p:nvSpPr>
          <p:spPr bwMode="auto">
            <a:xfrm flipH="1" flipV="1">
              <a:off x="1769" y="667"/>
              <a:ext cx="644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5" name="Text Box 22"/>
            <p:cNvSpPr txBox="1">
              <a:spLocks noChangeArrowheads="1"/>
            </p:cNvSpPr>
            <p:nvPr/>
          </p:nvSpPr>
          <p:spPr bwMode="auto">
            <a:xfrm>
              <a:off x="1479" y="487"/>
              <a:ext cx="365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0" dirty="0"/>
                <a:t>ions</a:t>
              </a:r>
            </a:p>
          </p:txBody>
        </p:sp>
      </p:grpSp>
      <p:sp>
        <p:nvSpPr>
          <p:cNvPr id="68611" name="Rectangle 33"/>
          <p:cNvSpPr>
            <a:spLocks noChangeArrowheads="1"/>
          </p:cNvSpPr>
          <p:nvPr/>
        </p:nvSpPr>
        <p:spPr bwMode="auto">
          <a:xfrm>
            <a:off x="1176338" y="6016625"/>
            <a:ext cx="74860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</a:rPr>
              <a:t>The liquid, not the fish determines </a:t>
            </a:r>
            <a:r>
              <a:rPr lang="en-US" sz="2000" i="1" dirty="0">
                <a:solidFill>
                  <a:srgbClr val="0000FF"/>
                </a:solidFill>
              </a:rPr>
              <a:t>the </a:t>
            </a:r>
            <a:r>
              <a:rPr lang="en-US" sz="2000" i="1" dirty="0" smtClean="0">
                <a:solidFill>
                  <a:srgbClr val="0000FF"/>
                </a:solidFill>
              </a:rPr>
              <a:t>shape of the </a:t>
            </a:r>
            <a:r>
              <a:rPr lang="en-US" sz="2000" i="1" smtClean="0">
                <a:solidFill>
                  <a:srgbClr val="0000FF"/>
                </a:solidFill>
              </a:rPr>
              <a:t>droplet</a:t>
            </a:r>
            <a:r>
              <a:rPr lang="en-US" sz="2000" i="1" smtClean="0">
                <a:solidFill>
                  <a:srgbClr val="0000FF"/>
                </a:solidFill>
              </a:rPr>
              <a:t>!</a:t>
            </a:r>
          </a:p>
        </p:txBody>
      </p:sp>
      <p:sp>
        <p:nvSpPr>
          <p:cNvPr id="68612" name="Rectangle 34"/>
          <p:cNvSpPr>
            <a:spLocks noChangeArrowheads="1"/>
          </p:cNvSpPr>
          <p:nvPr/>
        </p:nvSpPr>
        <p:spPr bwMode="auto">
          <a:xfrm>
            <a:off x="1143000" y="279400"/>
            <a:ext cx="716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That can be summarized as follows:</a:t>
            </a:r>
          </a:p>
          <a:p>
            <a:r>
              <a:rPr lang="en-US" sz="2400" i="1" dirty="0" smtClean="0">
                <a:solidFill>
                  <a:srgbClr val="0000FF"/>
                </a:solidFill>
              </a:rPr>
              <a:t>Alkali clusters are like  fish </a:t>
            </a:r>
            <a:r>
              <a:rPr lang="en-US" sz="2400" i="1" dirty="0">
                <a:solidFill>
                  <a:srgbClr val="0000FF"/>
                </a:solidFill>
              </a:rPr>
              <a:t>in a</a:t>
            </a:r>
            <a:r>
              <a:rPr lang="en-US" sz="2400" i="1" dirty="0" smtClean="0">
                <a:solidFill>
                  <a:srgbClr val="0000FF"/>
                </a:solidFill>
              </a:rPr>
              <a:t>  liquid </a:t>
            </a:r>
            <a:r>
              <a:rPr lang="en-US" sz="2400" i="1" dirty="0">
                <a:solidFill>
                  <a:srgbClr val="0000FF"/>
                </a:solidFill>
              </a:rPr>
              <a:t>droplet</a:t>
            </a:r>
          </a:p>
        </p:txBody>
      </p:sp>
    </p:spTree>
  </p:cSld>
  <p:clrMapOvr>
    <a:masterClrMapping/>
  </p:clrMapOvr>
  <p:transition advTm="491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881" y="1027327"/>
            <a:ext cx="5533952" cy="5580504"/>
          </a:xfrm>
          <a:prstGeom prst="rect">
            <a:avLst/>
          </a:prstGeom>
        </p:spPr>
      </p:pic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1143000" y="279400"/>
            <a:ext cx="716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This is what they really look like, by the way…</a:t>
            </a:r>
            <a:endParaRPr lang="en-US" sz="240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2654300"/>
            <a:ext cx="58180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pre-shell structure years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0"/>
            <a:ext cx="7632700" cy="1412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133" y="1761065"/>
            <a:ext cx="4339867" cy="4555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83" y="1970617"/>
            <a:ext cx="4737100" cy="27813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1" y="3160067"/>
            <a:ext cx="7924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The Chemist wants an accurate description of the chemical properties, concentrating on individual clusters.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84" y="1862939"/>
            <a:ext cx="7924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The Physicist wants a description of the physical properties from the atoms to the bulk, concentrating on trends.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8000" y="0"/>
            <a:ext cx="8420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The great divide: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Cluster physics versus cluster chemistry</a:t>
            </a:r>
          </a:p>
        </p:txBody>
      </p:sp>
      <p:sp>
        <p:nvSpPr>
          <p:cNvPr id="7" name="Rectangle 6"/>
          <p:cNvSpPr/>
          <p:nvPr/>
        </p:nvSpPr>
        <p:spPr>
          <a:xfrm>
            <a:off x="546100" y="4942870"/>
            <a:ext cx="8597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(Also not the great confusion: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Shell structure versus the </a:t>
            </a:r>
            <a:r>
              <a:rPr lang="en-US" dirty="0" err="1" smtClean="0">
                <a:solidFill>
                  <a:srgbClr val="3366FF"/>
                </a:solidFill>
              </a:rPr>
              <a:t>jellium</a:t>
            </a:r>
            <a:r>
              <a:rPr lang="en-US" dirty="0" smtClean="0">
                <a:solidFill>
                  <a:srgbClr val="3366FF"/>
                </a:solidFill>
              </a:rPr>
              <a:t> model)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1002" y="1077651"/>
            <a:ext cx="40851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Forest versus trees.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ChangeArrowheads="1"/>
          </p:cNvSpPr>
          <p:nvPr/>
        </p:nvSpPr>
        <p:spPr bwMode="auto">
          <a:xfrm>
            <a:off x="177800" y="647700"/>
            <a:ext cx="8648700" cy="2501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400" b="0"/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38125" y="139700"/>
            <a:ext cx="8516938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1">
                <a:solidFill>
                  <a:srgbClr val="000000"/>
                </a:solidFill>
                <a:latin typeface="Lucida Grande" charset="0"/>
              </a:rPr>
              <a:t> </a:t>
            </a:r>
          </a:p>
          <a:p>
            <a:pPr algn="ctr"/>
            <a:endParaRPr lang="en-US" sz="1800" i="1">
              <a:solidFill>
                <a:srgbClr val="000000"/>
              </a:solidFill>
              <a:latin typeface="Lucida Grande" charset="0"/>
            </a:endParaRPr>
          </a:p>
          <a:p>
            <a:pPr algn="ctr"/>
            <a:r>
              <a:rPr lang="en-US" sz="1800" i="1">
                <a:solidFill>
                  <a:srgbClr val="000000"/>
                </a:solidFill>
                <a:latin typeface="Lucida Grande" charset="0"/>
              </a:rPr>
              <a:t>Shell Structure</a:t>
            </a:r>
          </a:p>
          <a:p>
            <a:endParaRPr lang="en-US" sz="1800" b="0">
              <a:solidFill>
                <a:srgbClr val="000000"/>
              </a:solidFill>
              <a:latin typeface="Lucida Grande" charset="0"/>
            </a:endParaRPr>
          </a:p>
          <a:p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The property of </a:t>
            </a:r>
            <a:r>
              <a:rPr lang="en-US" sz="1800" b="0">
                <a:solidFill>
                  <a:srgbClr val="0000FF"/>
                </a:solidFill>
                <a:latin typeface="Lucida Grande" charset="0"/>
              </a:rPr>
              <a:t>[metal clusters]</a:t>
            </a:r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 that </a:t>
            </a:r>
            <a:r>
              <a:rPr lang="en-US" sz="1800" b="0">
                <a:solidFill>
                  <a:srgbClr val="FF00FF"/>
                </a:solidFill>
                <a:latin typeface="Lucida Grande" charset="0"/>
              </a:rPr>
              <a:t>[valence electrons]</a:t>
            </a:r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 occupy quantum states which are in groups of approximately the same energy, called shells, the number of </a:t>
            </a:r>
            <a:r>
              <a:rPr lang="en-US" sz="1800" b="0">
                <a:solidFill>
                  <a:srgbClr val="FF00FF"/>
                </a:solidFill>
                <a:latin typeface="Lucida Grande" charset="0"/>
              </a:rPr>
              <a:t>[valence electrons]</a:t>
            </a:r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 in each shell being limited by the Pauli exclusion principle.</a:t>
            </a:r>
            <a:r>
              <a:rPr lang="en-US" sz="1800" i="1">
                <a:solidFill>
                  <a:srgbClr val="000000"/>
                </a:solidFill>
                <a:latin typeface="Lucida Grande" charset="0"/>
              </a:rPr>
              <a:t>	</a:t>
            </a:r>
          </a:p>
          <a:p>
            <a:r>
              <a:rPr lang="en-US" sz="1800" b="0">
                <a:solidFill>
                  <a:srgbClr val="0000FF"/>
                </a:solidFill>
                <a:latin typeface="Lucida Grande" charset="0"/>
              </a:rPr>
              <a:t>	[nuclei,			atoms, 		metal clusters]</a:t>
            </a:r>
          </a:p>
          <a:p>
            <a:r>
              <a:rPr lang="en-US" sz="1800" b="0">
                <a:solidFill>
                  <a:srgbClr val="FF00FF"/>
                </a:solidFill>
                <a:latin typeface="Lucida Grande" charset="0"/>
              </a:rPr>
              <a:t>	[similar nucleons, 	electrons,	valence electrons]</a:t>
            </a:r>
            <a:r>
              <a:rPr lang="en-US" sz="1800" i="1">
                <a:solidFill>
                  <a:srgbClr val="000000"/>
                </a:solidFill>
                <a:latin typeface="Lucida Grande" charset="0"/>
              </a:rPr>
              <a:t> 	</a:t>
            </a:r>
          </a:p>
        </p:txBody>
      </p:sp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317500" y="3962400"/>
            <a:ext cx="8458200" cy="134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1685" name="Rectangle 7"/>
          <p:cNvSpPr>
            <a:spLocks noChangeArrowheads="1"/>
          </p:cNvSpPr>
          <p:nvPr/>
        </p:nvSpPr>
        <p:spPr bwMode="auto">
          <a:xfrm>
            <a:off x="452438" y="4040188"/>
            <a:ext cx="82375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1">
                <a:solidFill>
                  <a:srgbClr val="000000"/>
                </a:solidFill>
                <a:latin typeface="Lucida Grande" charset="0"/>
              </a:rPr>
              <a:t>Model</a:t>
            </a:r>
            <a:endParaRPr lang="en-US" sz="1800" b="0">
              <a:solidFill>
                <a:srgbClr val="000000"/>
              </a:solidFill>
              <a:latin typeface="Lucida Grande" charset="0"/>
            </a:endParaRPr>
          </a:p>
          <a:p>
            <a:endParaRPr lang="en-US" sz="1800" b="0">
              <a:solidFill>
                <a:srgbClr val="000000"/>
              </a:solidFill>
              <a:latin typeface="Lucida Grande" charset="0"/>
            </a:endParaRPr>
          </a:p>
          <a:p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A model is </a:t>
            </a:r>
            <a:r>
              <a:rPr lang="en-US" sz="1800" b="0" i="1">
                <a:solidFill>
                  <a:srgbClr val="FF0000"/>
                </a:solidFill>
                <a:latin typeface="Lucida Grande" charset="0"/>
              </a:rPr>
              <a:t>a simplified</a:t>
            </a:r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 description of the complex reality </a:t>
            </a:r>
            <a:r>
              <a:rPr lang="en-US" sz="1800" b="0" i="1">
                <a:solidFill>
                  <a:srgbClr val="FF0000"/>
                </a:solidFill>
                <a:latin typeface="Lucida Grande" charset="0"/>
              </a:rPr>
              <a:t>designed to reveal the main workings</a:t>
            </a:r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 of a system.</a:t>
            </a: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524000" y="5692775"/>
            <a:ext cx="671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Lucida Grande" charset="0"/>
              </a:rPr>
              <a:t>Shell structure is a property, not a model!</a:t>
            </a:r>
            <a:endParaRPr lang="en-US" b="0"/>
          </a:p>
        </p:txBody>
      </p:sp>
      <p:sp>
        <p:nvSpPr>
          <p:cNvPr id="7" name="TextBox 6"/>
          <p:cNvSpPr txBox="1"/>
          <p:nvPr/>
        </p:nvSpPr>
        <p:spPr>
          <a:xfrm>
            <a:off x="596900" y="0"/>
            <a:ext cx="80754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Shell structure versus the </a:t>
            </a:r>
            <a:r>
              <a:rPr lang="en-US" dirty="0" err="1" smtClean="0">
                <a:solidFill>
                  <a:srgbClr val="0000FF"/>
                </a:solidFill>
              </a:rPr>
              <a:t>Jellium</a:t>
            </a:r>
            <a:r>
              <a:rPr lang="en-US" dirty="0" smtClean="0">
                <a:solidFill>
                  <a:srgbClr val="0000FF"/>
                </a:solidFill>
              </a:rPr>
              <a:t> model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advTm="129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204788" y="0"/>
            <a:ext cx="8677275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>
                <a:solidFill>
                  <a:srgbClr val="0000FF"/>
                </a:solidFill>
                <a:latin typeface="Lucida Grande" charset="0"/>
              </a:rPr>
              <a:t>Atomic Shell Structure</a:t>
            </a:r>
            <a:endParaRPr lang="en-US" sz="2400" b="0">
              <a:solidFill>
                <a:srgbClr val="000000"/>
              </a:solidFill>
              <a:latin typeface="Lucida Grande" charset="0"/>
            </a:endParaRPr>
          </a:p>
          <a:p>
            <a:endParaRPr lang="en-US" sz="2400" b="0">
              <a:solidFill>
                <a:srgbClr val="000000"/>
              </a:solidFill>
              <a:latin typeface="Lucida Grande" charset="0"/>
            </a:endParaRPr>
          </a:p>
          <a:p>
            <a:r>
              <a:rPr lang="en-US" sz="2400" b="0" i="1">
                <a:solidFill>
                  <a:srgbClr val="0000FF"/>
                </a:solidFill>
                <a:latin typeface="Lucida Grande" charset="0"/>
              </a:rPr>
              <a:t>Simplest Model:</a:t>
            </a:r>
            <a:r>
              <a:rPr lang="en-US" sz="2400" b="0">
                <a:solidFill>
                  <a:srgbClr val="000000"/>
                </a:solidFill>
                <a:latin typeface="Lucida Grande" charset="0"/>
              </a:rPr>
              <a:t> Coulomb potential (Bohr atom)</a:t>
            </a:r>
          </a:p>
          <a:p>
            <a:r>
              <a:rPr lang="en-US" sz="2400" b="0">
                <a:solidFill>
                  <a:srgbClr val="000000"/>
                </a:solidFill>
                <a:latin typeface="Lucida Grande" charset="0"/>
              </a:rPr>
              <a:t>	</a:t>
            </a:r>
            <a:r>
              <a:rPr lang="en-US" sz="2400" b="0" i="1">
                <a:solidFill>
                  <a:srgbClr val="000000"/>
                </a:solidFill>
                <a:latin typeface="Lucida Grande" charset="0"/>
              </a:rPr>
              <a:t>Aufbau</a:t>
            </a:r>
            <a:r>
              <a:rPr lang="en-US" sz="2400" b="0">
                <a:solidFill>
                  <a:srgbClr val="000000"/>
                </a:solidFill>
                <a:latin typeface="Lucida Grande" charset="0"/>
              </a:rPr>
              <a:t> with independent electrons.</a:t>
            </a:r>
          </a:p>
          <a:p>
            <a:endParaRPr lang="en-US" sz="2400" b="0">
              <a:solidFill>
                <a:srgbClr val="000000"/>
              </a:solidFill>
              <a:latin typeface="Lucida Grande" charset="0"/>
            </a:endParaRPr>
          </a:p>
          <a:p>
            <a:r>
              <a:rPr lang="en-US" sz="2400" b="0" i="1">
                <a:solidFill>
                  <a:srgbClr val="0000FF"/>
                </a:solidFill>
                <a:latin typeface="Lucida Grande" charset="0"/>
              </a:rPr>
              <a:t>First order corrections:</a:t>
            </a:r>
          </a:p>
          <a:p>
            <a:r>
              <a:rPr lang="en-US" sz="2400" b="0">
                <a:solidFill>
                  <a:srgbClr val="000000"/>
                </a:solidFill>
                <a:latin typeface="Lucida Grande" charset="0"/>
              </a:rPr>
              <a:t> 	Many-body effects (screening):“Hunds Rules”;</a:t>
            </a:r>
          </a:p>
          <a:p>
            <a:endParaRPr lang="en-US" sz="2400" b="0">
              <a:solidFill>
                <a:srgbClr val="000000"/>
              </a:solidFill>
              <a:latin typeface="Lucida Grande" charset="0"/>
            </a:endParaRPr>
          </a:p>
          <a:p>
            <a:r>
              <a:rPr lang="en-US" sz="2400" b="0" i="1">
                <a:solidFill>
                  <a:srgbClr val="0000FF"/>
                </a:solidFill>
                <a:latin typeface="Lucida Grande" charset="0"/>
              </a:rPr>
              <a:t>Shell closings (Periodic Table):</a:t>
            </a:r>
            <a:r>
              <a:rPr lang="en-US" sz="2400" b="0">
                <a:solidFill>
                  <a:srgbClr val="000000"/>
                </a:solidFill>
                <a:latin typeface="Lucida Grande" charset="0"/>
              </a:rPr>
              <a:t> 2, 10, 18, 36, 54, 86</a:t>
            </a:r>
          </a:p>
        </p:txBody>
      </p:sp>
      <p:pic>
        <p:nvPicPr>
          <p:cNvPr id="73731" name="Picture 3" descr="bohr_atom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6700" y="4122738"/>
            <a:ext cx="4187825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181100" y="1671638"/>
            <a:ext cx="544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2400" b="0"/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0" y="0"/>
            <a:ext cx="8793163" cy="47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>
                <a:solidFill>
                  <a:srgbClr val="0000FF"/>
                </a:solidFill>
                <a:latin typeface="Lucida Grande" charset="0"/>
              </a:rPr>
              <a:t>Nuclear Shell Structure</a:t>
            </a:r>
            <a:endParaRPr lang="en-US" sz="1800" i="1">
              <a:solidFill>
                <a:srgbClr val="000000"/>
              </a:solidFill>
              <a:latin typeface="Lucida Grande" charset="0"/>
            </a:endParaRPr>
          </a:p>
          <a:p>
            <a:pPr algn="ctr"/>
            <a:endParaRPr lang="en-US" sz="1800" b="0">
              <a:solidFill>
                <a:srgbClr val="000000"/>
              </a:solidFill>
              <a:latin typeface="Lucida Grande" charset="0"/>
            </a:endParaRPr>
          </a:p>
          <a:p>
            <a:r>
              <a:rPr lang="en-US" sz="1800" b="0" i="1">
                <a:solidFill>
                  <a:srgbClr val="0000FF"/>
                </a:solidFill>
                <a:latin typeface="Lucida Grande" charset="0"/>
              </a:rPr>
              <a:t>  Simplest model:</a:t>
            </a:r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 </a:t>
            </a:r>
          </a:p>
          <a:p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	3D harmonic potential; </a:t>
            </a:r>
          </a:p>
          <a:p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	Independent nucleons;</a:t>
            </a:r>
          </a:p>
          <a:p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	Magic Numbers: </a:t>
            </a:r>
            <a:r>
              <a:rPr lang="en-US" sz="1800" b="0">
                <a:solidFill>
                  <a:srgbClr val="000000"/>
                </a:solidFill>
                <a:latin typeface="Symbol" charset="2"/>
                <a:sym typeface="Symbol" charset="2"/>
              </a:rPr>
              <a:t></a:t>
            </a:r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(n+1)(n+2) </a:t>
            </a:r>
          </a:p>
          <a:p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	</a:t>
            </a:r>
            <a:r>
              <a:rPr lang="en-US" sz="1800" b="0">
                <a:solidFill>
                  <a:srgbClr val="000000"/>
                </a:solidFill>
                <a:latin typeface="Lucida Grande" charset="0"/>
                <a:sym typeface="Wingdings" charset="2"/>
              </a:rPr>
              <a:t></a:t>
            </a:r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 </a:t>
            </a:r>
            <a:r>
              <a:rPr lang="en-US" sz="1800" b="0">
                <a:solidFill>
                  <a:srgbClr val="FF00FF"/>
                </a:solidFill>
                <a:latin typeface="Lucida Grande" charset="0"/>
              </a:rPr>
              <a:t>2, 8, 20, 40, 70, 112</a:t>
            </a:r>
            <a:endParaRPr lang="en-US" sz="1800" b="0">
              <a:solidFill>
                <a:srgbClr val="000000"/>
              </a:solidFill>
              <a:latin typeface="Lucida Grande" charset="0"/>
            </a:endParaRPr>
          </a:p>
          <a:p>
            <a:endParaRPr lang="en-US" sz="1800" b="0">
              <a:solidFill>
                <a:srgbClr val="000000"/>
              </a:solidFill>
              <a:latin typeface="Lucida Grande" charset="0"/>
            </a:endParaRPr>
          </a:p>
          <a:p>
            <a:r>
              <a:rPr lang="en-US" sz="1800" b="0" i="1">
                <a:solidFill>
                  <a:srgbClr val="0000FF"/>
                </a:solidFill>
                <a:latin typeface="Lucida Grande" charset="0"/>
              </a:rPr>
              <a:t>   First order corrections:</a:t>
            </a:r>
            <a:endParaRPr lang="en-US" sz="1800" b="0">
              <a:solidFill>
                <a:srgbClr val="000000"/>
              </a:solidFill>
              <a:latin typeface="Lucida Grande" charset="0"/>
            </a:endParaRPr>
          </a:p>
          <a:p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	Spin-orbit coupling (Goeppert Mayer) </a:t>
            </a:r>
          </a:p>
          <a:p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	Rounded well (</a:t>
            </a:r>
            <a:r>
              <a:rPr lang="en-US" sz="1800" b="0">
                <a:latin typeface="Lucida Grande" charset="0"/>
              </a:rPr>
              <a:t>Woods-Saxon</a:t>
            </a:r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)</a:t>
            </a:r>
          </a:p>
          <a:p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	Ellipsoidal distortions  (eg Nilsson)</a:t>
            </a:r>
          </a:p>
          <a:p>
            <a:endParaRPr lang="en-US" sz="1800" b="0">
              <a:solidFill>
                <a:srgbClr val="000000"/>
              </a:solidFill>
              <a:latin typeface="Lucida Grande" charset="0"/>
            </a:endParaRPr>
          </a:p>
          <a:p>
            <a:r>
              <a:rPr lang="en-US" sz="1800" b="0" i="1">
                <a:solidFill>
                  <a:srgbClr val="0000FF"/>
                </a:solidFill>
                <a:latin typeface="Lucida Grande" charset="0"/>
              </a:rPr>
              <a:t>    Shell closings (Magic Numbers):</a:t>
            </a:r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 </a:t>
            </a:r>
          </a:p>
          <a:p>
            <a:r>
              <a:rPr lang="en-US" sz="1800" b="0">
                <a:solidFill>
                  <a:srgbClr val="000000"/>
                </a:solidFill>
                <a:latin typeface="Lucida Grande" charset="0"/>
              </a:rPr>
              <a:t>	2, 8, 20, 28, 50, 82, 126</a:t>
            </a:r>
          </a:p>
          <a:p>
            <a:pPr>
              <a:spcBef>
                <a:spcPct val="50000"/>
              </a:spcBef>
            </a:pPr>
            <a:endParaRPr lang="en-US" sz="1800" b="0"/>
          </a:p>
        </p:txBody>
      </p:sp>
      <p:sp>
        <p:nvSpPr>
          <p:cNvPr id="75780" name="Text Box 10"/>
          <p:cNvSpPr txBox="1">
            <a:spLocks noChangeArrowheads="1"/>
          </p:cNvSpPr>
          <p:nvPr/>
        </p:nvSpPr>
        <p:spPr bwMode="auto">
          <a:xfrm rot="-5400000">
            <a:off x="5044282" y="6003131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Harmonic</a:t>
            </a:r>
          </a:p>
        </p:txBody>
      </p:sp>
      <p:sp>
        <p:nvSpPr>
          <p:cNvPr id="75781" name="Text Box 11"/>
          <p:cNvSpPr txBox="1">
            <a:spLocks noChangeArrowheads="1"/>
          </p:cNvSpPr>
          <p:nvPr/>
        </p:nvSpPr>
        <p:spPr bwMode="auto">
          <a:xfrm rot="-5400000">
            <a:off x="5488782" y="5818981"/>
            <a:ext cx="170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Woods-Saxon</a:t>
            </a:r>
          </a:p>
        </p:txBody>
      </p:sp>
      <p:sp>
        <p:nvSpPr>
          <p:cNvPr id="75782" name="Text Box 12"/>
          <p:cNvSpPr txBox="1">
            <a:spLocks noChangeArrowheads="1"/>
          </p:cNvSpPr>
          <p:nvPr/>
        </p:nvSpPr>
        <p:spPr bwMode="auto">
          <a:xfrm rot="-5400000">
            <a:off x="7768432" y="5884068"/>
            <a:ext cx="130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Spin-Orbit</a:t>
            </a:r>
          </a:p>
        </p:txBody>
      </p:sp>
      <p:grpSp>
        <p:nvGrpSpPr>
          <p:cNvPr id="75783" name="Group 22"/>
          <p:cNvGrpSpPr>
            <a:grpSpLocks/>
          </p:cNvGrpSpPr>
          <p:nvPr/>
        </p:nvGrpSpPr>
        <p:grpSpPr bwMode="auto">
          <a:xfrm>
            <a:off x="5397500" y="417513"/>
            <a:ext cx="3482975" cy="4821237"/>
            <a:chOff x="3416" y="679"/>
            <a:chExt cx="2194" cy="3037"/>
          </a:xfrm>
        </p:grpSpPr>
        <p:pic>
          <p:nvPicPr>
            <p:cNvPr id="7578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78" y="679"/>
              <a:ext cx="1932" cy="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85" name="Text Box 5"/>
            <p:cNvSpPr txBox="1">
              <a:spLocks noChangeArrowheads="1"/>
            </p:cNvSpPr>
            <p:nvPr/>
          </p:nvSpPr>
          <p:spPr bwMode="auto">
            <a:xfrm>
              <a:off x="3479" y="3435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0">
                  <a:solidFill>
                    <a:srgbClr val="FF00FF"/>
                  </a:solidFill>
                </a:rPr>
                <a:t>2</a:t>
              </a:r>
            </a:p>
          </p:txBody>
        </p:sp>
        <p:sp>
          <p:nvSpPr>
            <p:cNvPr id="75786" name="Text Box 6"/>
            <p:cNvSpPr txBox="1">
              <a:spLocks noChangeArrowheads="1"/>
            </p:cNvSpPr>
            <p:nvPr/>
          </p:nvSpPr>
          <p:spPr bwMode="auto">
            <a:xfrm>
              <a:off x="3479" y="2838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0">
                  <a:solidFill>
                    <a:srgbClr val="FF00FF"/>
                  </a:solidFill>
                </a:rPr>
                <a:t>8</a:t>
              </a:r>
            </a:p>
          </p:txBody>
        </p:sp>
        <p:sp>
          <p:nvSpPr>
            <p:cNvPr id="75787" name="Text Box 7"/>
            <p:cNvSpPr txBox="1">
              <a:spLocks noChangeArrowheads="1"/>
            </p:cNvSpPr>
            <p:nvPr/>
          </p:nvSpPr>
          <p:spPr bwMode="auto">
            <a:xfrm>
              <a:off x="3416" y="2121"/>
              <a:ext cx="2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0">
                  <a:solidFill>
                    <a:srgbClr val="FF00FF"/>
                  </a:solidFill>
                </a:rPr>
                <a:t>20</a:t>
              </a:r>
            </a:p>
          </p:txBody>
        </p:sp>
        <p:sp>
          <p:nvSpPr>
            <p:cNvPr id="75788" name="Text Box 8"/>
            <p:cNvSpPr txBox="1">
              <a:spLocks noChangeArrowheads="1"/>
            </p:cNvSpPr>
            <p:nvPr/>
          </p:nvSpPr>
          <p:spPr bwMode="auto">
            <a:xfrm>
              <a:off x="3416" y="1475"/>
              <a:ext cx="2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0">
                  <a:solidFill>
                    <a:srgbClr val="FF00FF"/>
                  </a:solidFill>
                </a:rPr>
                <a:t>40</a:t>
              </a:r>
            </a:p>
          </p:txBody>
        </p:sp>
        <p:sp>
          <p:nvSpPr>
            <p:cNvPr id="75789" name="Text Box 9"/>
            <p:cNvSpPr txBox="1">
              <a:spLocks noChangeArrowheads="1"/>
            </p:cNvSpPr>
            <p:nvPr/>
          </p:nvSpPr>
          <p:spPr bwMode="auto">
            <a:xfrm>
              <a:off x="3416" y="808"/>
              <a:ext cx="2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0">
                  <a:solidFill>
                    <a:srgbClr val="FF00FF"/>
                  </a:solidFill>
                </a:rPr>
                <a:t>70</a:t>
              </a:r>
            </a:p>
          </p:txBody>
        </p:sp>
        <p:sp>
          <p:nvSpPr>
            <p:cNvPr id="75790" name="Line 13"/>
            <p:cNvSpPr>
              <a:spLocks noChangeShapeType="1"/>
            </p:cNvSpPr>
            <p:nvPr/>
          </p:nvSpPr>
          <p:spPr bwMode="auto">
            <a:xfrm flipH="1">
              <a:off x="3675" y="3539"/>
              <a:ext cx="2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1" name="Line 14"/>
            <p:cNvSpPr>
              <a:spLocks noChangeShapeType="1"/>
            </p:cNvSpPr>
            <p:nvPr/>
          </p:nvSpPr>
          <p:spPr bwMode="auto">
            <a:xfrm flipH="1">
              <a:off x="3675" y="2910"/>
              <a:ext cx="2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2" name="Line 15"/>
            <p:cNvSpPr>
              <a:spLocks noChangeShapeType="1"/>
            </p:cNvSpPr>
            <p:nvPr/>
          </p:nvSpPr>
          <p:spPr bwMode="auto">
            <a:xfrm flipH="1" flipV="1">
              <a:off x="3642" y="2237"/>
              <a:ext cx="1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3" name="Line 16"/>
            <p:cNvSpPr>
              <a:spLocks noChangeShapeType="1"/>
            </p:cNvSpPr>
            <p:nvPr/>
          </p:nvSpPr>
          <p:spPr bwMode="auto">
            <a:xfrm>
              <a:off x="3643" y="2222"/>
              <a:ext cx="2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4" name="Line 17"/>
            <p:cNvSpPr>
              <a:spLocks noChangeShapeType="1"/>
            </p:cNvSpPr>
            <p:nvPr/>
          </p:nvSpPr>
          <p:spPr bwMode="auto">
            <a:xfrm flipH="1">
              <a:off x="3627" y="1593"/>
              <a:ext cx="2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5" name="Line 18"/>
            <p:cNvSpPr>
              <a:spLocks noChangeShapeType="1"/>
            </p:cNvSpPr>
            <p:nvPr/>
          </p:nvSpPr>
          <p:spPr bwMode="auto">
            <a:xfrm>
              <a:off x="3637" y="1608"/>
              <a:ext cx="219" cy="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6" name="Line 19"/>
            <p:cNvSpPr>
              <a:spLocks noChangeShapeType="1"/>
            </p:cNvSpPr>
            <p:nvPr/>
          </p:nvSpPr>
          <p:spPr bwMode="auto">
            <a:xfrm>
              <a:off x="3605" y="909"/>
              <a:ext cx="28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7" name="Line 20"/>
            <p:cNvSpPr>
              <a:spLocks noChangeShapeType="1"/>
            </p:cNvSpPr>
            <p:nvPr/>
          </p:nvSpPr>
          <p:spPr bwMode="auto">
            <a:xfrm>
              <a:off x="3637" y="921"/>
              <a:ext cx="246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8" name="Line 21"/>
            <p:cNvSpPr>
              <a:spLocks noChangeShapeType="1"/>
            </p:cNvSpPr>
            <p:nvPr/>
          </p:nvSpPr>
          <p:spPr bwMode="auto">
            <a:xfrm>
              <a:off x="3647" y="946"/>
              <a:ext cx="230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advTm="12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511175" y="342900"/>
            <a:ext cx="7502525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>
                <a:solidFill>
                  <a:srgbClr val="0000FF"/>
                </a:solidFill>
                <a:latin typeface="Lucida Grande" charset="0"/>
              </a:rPr>
              <a:t>Shell Structure in Alkali Clusters</a:t>
            </a:r>
            <a:endParaRPr lang="en-US" sz="1800" i="1" dirty="0">
              <a:solidFill>
                <a:srgbClr val="000000"/>
              </a:solidFill>
              <a:latin typeface="Lucida Grande" charset="0"/>
            </a:endParaRPr>
          </a:p>
          <a:p>
            <a:endParaRPr lang="en-US" sz="1800" dirty="0">
              <a:solidFill>
                <a:srgbClr val="000000"/>
              </a:solidFill>
              <a:latin typeface="Lucida Grande" charset="0"/>
            </a:endParaRPr>
          </a:p>
          <a:p>
            <a:r>
              <a:rPr lang="en-US" sz="1800" i="1" dirty="0">
                <a:solidFill>
                  <a:srgbClr val="0000FF"/>
                </a:solidFill>
                <a:latin typeface="Lucida Grande" charset="0"/>
              </a:rPr>
              <a:t>Simplest model</a:t>
            </a:r>
            <a:r>
              <a:rPr lang="en-US" sz="1800" b="0" i="1" dirty="0">
                <a:solidFill>
                  <a:srgbClr val="0000FF"/>
                </a:solidFill>
                <a:latin typeface="Lucida Grande" charset="0"/>
              </a:rPr>
              <a:t>:</a:t>
            </a:r>
            <a:r>
              <a:rPr lang="en-US" sz="1800" b="0" dirty="0">
                <a:solidFill>
                  <a:srgbClr val="000000"/>
                </a:solidFill>
                <a:latin typeface="Lucida Grande" charset="0"/>
              </a:rPr>
              <a:t> </a:t>
            </a:r>
          </a:p>
          <a:p>
            <a:r>
              <a:rPr lang="en-US" sz="1800" b="0" dirty="0">
                <a:solidFill>
                  <a:srgbClr val="000000"/>
                </a:solidFill>
                <a:latin typeface="Lucida Grande" charset="0"/>
              </a:rPr>
              <a:t>	3D isotropic harmonic potential </a:t>
            </a:r>
          </a:p>
          <a:p>
            <a:r>
              <a:rPr lang="en-US" sz="1800" b="0" dirty="0">
                <a:solidFill>
                  <a:srgbClr val="000000"/>
                </a:solidFill>
                <a:latin typeface="Lucida Grande" charset="0"/>
              </a:rPr>
              <a:t>	Independent electrons</a:t>
            </a:r>
          </a:p>
          <a:p>
            <a:r>
              <a:rPr lang="en-US" sz="1800" b="0" dirty="0">
                <a:solidFill>
                  <a:srgbClr val="000000"/>
                </a:solidFill>
                <a:latin typeface="Lucida Grande" charset="0"/>
              </a:rPr>
              <a:t>	Magic Numbers: </a:t>
            </a:r>
            <a:r>
              <a:rPr lang="en-US" sz="1800" b="0" dirty="0">
                <a:solidFill>
                  <a:srgbClr val="000000"/>
                </a:solidFill>
                <a:latin typeface="Symbol" charset="2"/>
                <a:sym typeface="Symbol" charset="2"/>
              </a:rPr>
              <a:t></a:t>
            </a:r>
            <a:r>
              <a:rPr lang="en-US" sz="1800" b="0" dirty="0">
                <a:solidFill>
                  <a:srgbClr val="000000"/>
                </a:solidFill>
                <a:latin typeface="Lucida Grande" charset="0"/>
              </a:rPr>
              <a:t>(n+1)(n+2) </a:t>
            </a:r>
            <a:r>
              <a:rPr lang="en-US" sz="1800" b="0" dirty="0" err="1">
                <a:solidFill>
                  <a:srgbClr val="000000"/>
                </a:solidFill>
                <a:latin typeface="Lucida Grande" charset="0"/>
                <a:sym typeface="Wingdings" charset="2"/>
              </a:rPr>
              <a:t></a:t>
            </a:r>
            <a:r>
              <a:rPr lang="en-US" sz="1800" b="0" dirty="0">
                <a:solidFill>
                  <a:srgbClr val="000000"/>
                </a:solidFill>
                <a:latin typeface="Lucida Grande" charset="0"/>
              </a:rPr>
              <a:t> 2,8,20,40,70,112</a:t>
            </a:r>
            <a:r>
              <a:rPr lang="en-US" sz="1800" b="0" dirty="0" smtClean="0">
                <a:solidFill>
                  <a:srgbClr val="000000"/>
                </a:solidFill>
                <a:latin typeface="Lucida Grande" charset="0"/>
              </a:rPr>
              <a:t>)</a:t>
            </a:r>
          </a:p>
          <a:p>
            <a:endParaRPr lang="en-US" sz="1800" b="0" dirty="0" smtClean="0">
              <a:solidFill>
                <a:srgbClr val="000000"/>
              </a:solidFill>
              <a:latin typeface="Lucida Grande" charset="0"/>
            </a:endParaRPr>
          </a:p>
          <a:p>
            <a:r>
              <a:rPr lang="en-US" sz="1800" i="1" dirty="0">
                <a:solidFill>
                  <a:srgbClr val="0000FF"/>
                </a:solidFill>
                <a:latin typeface="Lucida Grande" charset="0"/>
              </a:rPr>
              <a:t>First order corrections:</a:t>
            </a:r>
            <a:r>
              <a:rPr lang="en-US" sz="1800" b="0" dirty="0">
                <a:solidFill>
                  <a:srgbClr val="000000"/>
                </a:solidFill>
                <a:latin typeface="Lucida Grande" charset="0"/>
              </a:rPr>
              <a:t> </a:t>
            </a:r>
          </a:p>
          <a:p>
            <a:r>
              <a:rPr lang="en-US" sz="1800" b="0" dirty="0">
                <a:solidFill>
                  <a:srgbClr val="000000"/>
                </a:solidFill>
                <a:latin typeface="Lucida Grande" charset="0"/>
              </a:rPr>
              <a:t>	Rounded ellipsoidal well (Nilsson-Clemenger)</a:t>
            </a:r>
          </a:p>
          <a:p>
            <a:r>
              <a:rPr lang="en-US" sz="1800" b="0" dirty="0">
                <a:solidFill>
                  <a:srgbClr val="000000"/>
                </a:solidFill>
                <a:latin typeface="Lucida Grande" charset="0"/>
              </a:rPr>
              <a:t>	Major Shell closings: (</a:t>
            </a:r>
            <a:r>
              <a:rPr lang="en-US" sz="1800" dirty="0">
                <a:solidFill>
                  <a:srgbClr val="000000"/>
                </a:solidFill>
                <a:latin typeface="Lucida Grande" charset="0"/>
              </a:rPr>
              <a:t>2</a:t>
            </a:r>
            <a:r>
              <a:rPr lang="en-US" sz="1800" b="0" dirty="0">
                <a:solidFill>
                  <a:srgbClr val="000000"/>
                </a:solidFill>
                <a:latin typeface="Lucida Grande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Lucida Grande" charset="0"/>
              </a:rPr>
              <a:t>8</a:t>
            </a:r>
            <a:r>
              <a:rPr lang="en-US" sz="1800" b="0" dirty="0">
                <a:solidFill>
                  <a:srgbClr val="000000"/>
                </a:solidFill>
                <a:latin typeface="Lucida Grande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Lucida Grande" charset="0"/>
              </a:rPr>
              <a:t>20</a:t>
            </a:r>
            <a:r>
              <a:rPr lang="en-US" sz="1800" b="0" dirty="0">
                <a:solidFill>
                  <a:srgbClr val="000000"/>
                </a:solidFill>
                <a:latin typeface="Lucida Grande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Lucida Grande" charset="0"/>
              </a:rPr>
              <a:t>40</a:t>
            </a:r>
            <a:r>
              <a:rPr lang="en-US" sz="1800" b="0" dirty="0">
                <a:solidFill>
                  <a:srgbClr val="000000"/>
                </a:solidFill>
                <a:latin typeface="Lucida Grande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Lucida Grande" charset="0"/>
              </a:rPr>
              <a:t>58</a:t>
            </a:r>
            <a:r>
              <a:rPr lang="en-US" sz="1800" b="0" dirty="0">
                <a:solidFill>
                  <a:srgbClr val="000000"/>
                </a:solidFill>
                <a:latin typeface="Lucida Grande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Lucida Grande" charset="0"/>
              </a:rPr>
              <a:t>92</a:t>
            </a:r>
            <a:r>
              <a:rPr lang="en-US" sz="1800" b="0" dirty="0">
                <a:solidFill>
                  <a:srgbClr val="000000"/>
                </a:solidFill>
                <a:latin typeface="Lucida Grande" charset="0"/>
              </a:rPr>
              <a:t>) </a:t>
            </a:r>
          </a:p>
          <a:p>
            <a:r>
              <a:rPr lang="en-US" sz="1800" b="0" dirty="0">
                <a:solidFill>
                  <a:srgbClr val="000000"/>
                </a:solidFill>
                <a:latin typeface="Lucida Grande" charset="0"/>
              </a:rPr>
              <a:t>	Sub Shell closings: 10,14,18, 26,30,34,50,…</a:t>
            </a:r>
          </a:p>
        </p:txBody>
      </p:sp>
    </p:spTree>
  </p:cSld>
  <p:clrMapOvr>
    <a:masterClrMapping/>
  </p:clrMapOvr>
  <p:transition advTm="67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4"/>
          <p:cNvPicPr>
            <a:picLocks noChangeAspect="1"/>
          </p:cNvPicPr>
          <p:nvPr/>
        </p:nvPicPr>
        <p:blipFill>
          <a:blip r:embed="rId3"/>
          <a:srcRect r="20284"/>
          <a:stretch>
            <a:fillRect/>
          </a:stretch>
        </p:blipFill>
        <p:spPr bwMode="auto">
          <a:xfrm>
            <a:off x="711200" y="1706563"/>
            <a:ext cx="7835900" cy="1354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5250" y="7061200"/>
            <a:ext cx="6587656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03300" y="3136900"/>
            <a:ext cx="646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1" dirty="0" err="1" smtClean="0">
                <a:latin typeface="Times"/>
                <a:cs typeface="Times"/>
              </a:rPr>
              <a:t>p</a:t>
            </a:r>
            <a:r>
              <a:rPr lang="en-US" sz="2400" b="0" i="1" dirty="0" smtClean="0">
                <a:latin typeface="Times"/>
                <a:cs typeface="Times"/>
              </a:rPr>
              <a:t>, </a:t>
            </a:r>
            <a:r>
              <a:rPr lang="en-US" sz="2400" b="0" i="1" dirty="0" err="1" smtClean="0">
                <a:latin typeface="Times"/>
                <a:cs typeface="Times"/>
              </a:rPr>
              <a:t>q</a:t>
            </a:r>
            <a:r>
              <a:rPr lang="en-US" sz="2400" b="0" i="1" dirty="0" smtClean="0">
                <a:latin typeface="Times"/>
                <a:cs typeface="Times"/>
              </a:rPr>
              <a:t> </a:t>
            </a:r>
            <a:r>
              <a:rPr lang="en-US" sz="2400" b="0" dirty="0" smtClean="0">
                <a:latin typeface="Times"/>
                <a:cs typeface="Times"/>
              </a:rPr>
              <a:t>single-electron momentum and position</a:t>
            </a:r>
          </a:p>
          <a:p>
            <a:r>
              <a:rPr lang="en-US" sz="2400" b="0" i="1" dirty="0" err="1" smtClean="0">
                <a:latin typeface="Times"/>
                <a:cs typeface="Times"/>
              </a:rPr>
              <a:t>l</a:t>
            </a:r>
            <a:r>
              <a:rPr lang="en-US" sz="2400" b="0" i="1" dirty="0" smtClean="0">
                <a:latin typeface="Times"/>
                <a:cs typeface="Times"/>
              </a:rPr>
              <a:t>:  </a:t>
            </a:r>
            <a:r>
              <a:rPr lang="en-US" sz="2400" b="0" dirty="0" smtClean="0">
                <a:latin typeface="Times"/>
                <a:cs typeface="Times"/>
              </a:rPr>
              <a:t>angular momentum</a:t>
            </a:r>
          </a:p>
          <a:p>
            <a:r>
              <a:rPr lang="en-US" sz="2400" b="0" i="1" dirty="0" smtClean="0">
                <a:latin typeface="Times"/>
                <a:cs typeface="Times"/>
              </a:rPr>
              <a:t>U: </a:t>
            </a:r>
            <a:r>
              <a:rPr lang="en-US" sz="2400" b="0" dirty="0" err="1" smtClean="0">
                <a:latin typeface="Times"/>
                <a:cs typeface="Times"/>
              </a:rPr>
              <a:t>anharmonic</a:t>
            </a:r>
            <a:r>
              <a:rPr lang="en-US" sz="2400" b="0" dirty="0" smtClean="0">
                <a:latin typeface="Times"/>
                <a:cs typeface="Times"/>
              </a:rPr>
              <a:t> amplitude </a:t>
            </a:r>
          </a:p>
          <a:p>
            <a:r>
              <a:rPr lang="en-US" sz="2400" b="0" i="1" dirty="0" err="1" smtClean="0">
                <a:latin typeface="Times"/>
                <a:cs typeface="Times"/>
              </a:rPr>
              <a:t>n</a:t>
            </a:r>
            <a:r>
              <a:rPr lang="en-US" sz="2400" b="0" i="1" dirty="0" smtClean="0">
                <a:latin typeface="Times"/>
                <a:cs typeface="Times"/>
              </a:rPr>
              <a:t>: </a:t>
            </a:r>
            <a:r>
              <a:rPr lang="en-US" sz="2400" b="0" dirty="0" smtClean="0">
                <a:latin typeface="Times"/>
                <a:cs typeface="Times"/>
              </a:rPr>
              <a:t>shell index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521200" y="3873500"/>
          <a:ext cx="101600" cy="177800"/>
        </p:xfrm>
        <a:graphic>
          <a:graphicData uri="http://schemas.openxmlformats.org/presentationml/2006/ole">
            <p:oleObj spid="_x0000_s50179" name="Equation" r:id="rId5" imgW="101600" imgH="177800" progId="Equation.3">
              <p:embed/>
            </p:oleObj>
          </a:graphicData>
        </a:graphic>
      </p:graphicFrame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1213365" y="4851400"/>
          <a:ext cx="1866385" cy="920750"/>
        </p:xfrm>
        <a:graphic>
          <a:graphicData uri="http://schemas.openxmlformats.org/presentationml/2006/ole">
            <p:oleObj spid="_x0000_s50180" name="Equation" r:id="rId6" imgW="952500" imgH="469900" progId="Equation.3">
              <p:embed/>
            </p:oleObj>
          </a:graphicData>
        </a:graphic>
      </p:graphicFrame>
      <p:sp>
        <p:nvSpPr>
          <p:cNvPr id="11" name="Rectangle 10"/>
          <p:cNvSpPr/>
          <p:nvPr/>
        </p:nvSpPr>
        <p:spPr>
          <a:xfrm>
            <a:off x="457200" y="98539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0" dirty="0" smtClean="0">
                <a:latin typeface="Times"/>
                <a:cs typeface="Times"/>
              </a:rPr>
              <a:t>Harmonic oscillator potential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166595" y="990312"/>
            <a:ext cx="3047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dirty="0" err="1" smtClean="0">
                <a:latin typeface="Times"/>
                <a:cs typeface="Times"/>
              </a:rPr>
              <a:t>Anharmonic</a:t>
            </a:r>
            <a:r>
              <a:rPr lang="en-US" sz="2400" b="0" dirty="0" smtClean="0">
                <a:latin typeface="Times"/>
                <a:cs typeface="Times"/>
              </a:rPr>
              <a:t> correction 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133600" y="0"/>
            <a:ext cx="645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1" dirty="0" smtClean="0">
                <a:solidFill>
                  <a:srgbClr val="0000FF"/>
                </a:solidFill>
                <a:latin typeface="Times"/>
                <a:cs typeface="Times"/>
              </a:rPr>
              <a:t>Nilsson Hamiltonian (</a:t>
            </a:r>
            <a:r>
              <a:rPr lang="en-US" sz="2800" b="0" i="1" dirty="0" err="1" smtClean="0">
                <a:solidFill>
                  <a:srgbClr val="0000FF"/>
                </a:solidFill>
                <a:latin typeface="Times"/>
                <a:cs typeface="Times"/>
              </a:rPr>
              <a:t>spheroidal</a:t>
            </a:r>
            <a:r>
              <a:rPr lang="en-US" sz="2800" b="0" i="1" dirty="0" smtClean="0">
                <a:solidFill>
                  <a:srgbClr val="0000FF"/>
                </a:solidFill>
                <a:latin typeface="Times"/>
                <a:cs typeface="Times"/>
              </a:rPr>
              <a:t> model)</a:t>
            </a:r>
            <a:endParaRPr lang="en-US" sz="280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6792"/>
            <a:ext cx="5054600" cy="4706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19" name="Picture 4"/>
          <p:cNvPicPr>
            <a:picLocks noChangeAspect="1"/>
          </p:cNvPicPr>
          <p:nvPr/>
        </p:nvPicPr>
        <p:blipFill>
          <a:blip r:embed="rId3"/>
          <a:srcRect r="21447"/>
          <a:stretch>
            <a:fillRect/>
          </a:stretch>
        </p:blipFill>
        <p:spPr bwMode="auto">
          <a:xfrm>
            <a:off x="723900" y="774700"/>
            <a:ext cx="7721600" cy="1354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21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750" y="7226300"/>
            <a:ext cx="3586163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5413375" y="2166938"/>
            <a:ext cx="3527425" cy="4527550"/>
            <a:chOff x="3474" y="541"/>
            <a:chExt cx="2222" cy="2852"/>
          </a:xfrm>
        </p:grpSpPr>
        <p:pic>
          <p:nvPicPr>
            <p:cNvPr id="7" name="Picture 3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74" y="541"/>
              <a:ext cx="2222" cy="285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sp>
          <p:nvSpPr>
            <p:cNvPr id="8" name="Line 50"/>
            <p:cNvSpPr>
              <a:spLocks noChangeShapeType="1"/>
            </p:cNvSpPr>
            <p:nvPr/>
          </p:nvSpPr>
          <p:spPr bwMode="auto">
            <a:xfrm>
              <a:off x="3896" y="3360"/>
              <a:ext cx="776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514600" y="0"/>
            <a:ext cx="3911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1" dirty="0" err="1" smtClean="0">
                <a:solidFill>
                  <a:srgbClr val="0000FF"/>
                </a:solidFill>
                <a:latin typeface="Times"/>
                <a:cs typeface="Times"/>
              </a:rPr>
              <a:t>Anharmonic</a:t>
            </a:r>
            <a:r>
              <a:rPr lang="en-US" b="0" i="1" dirty="0" smtClean="0">
                <a:solidFill>
                  <a:srgbClr val="0000FF"/>
                </a:solidFill>
                <a:latin typeface="Times"/>
                <a:cs typeface="Times"/>
              </a:rPr>
              <a:t> spheres</a:t>
            </a:r>
            <a:endParaRPr lang="en-US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763900"/>
            <a:ext cx="5219700" cy="498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7900" y="5753765"/>
            <a:ext cx="4508500" cy="137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86016" y="0"/>
            <a:ext cx="815861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 err="1" smtClean="0">
                <a:solidFill>
                  <a:srgbClr val="0000FF"/>
                </a:solidFill>
                <a:latin typeface="Times"/>
                <a:cs typeface="Times"/>
              </a:rPr>
              <a:t>Anharmonic</a:t>
            </a:r>
            <a:r>
              <a:rPr lang="en-US" b="0" i="1" dirty="0" smtClean="0">
                <a:solidFill>
                  <a:srgbClr val="0000FF"/>
                </a:solidFill>
                <a:latin typeface="Times"/>
                <a:cs typeface="Times"/>
              </a:rPr>
              <a:t> spheres with </a:t>
            </a:r>
            <a:r>
              <a:rPr lang="en-US" b="0" i="1" dirty="0" err="1" smtClean="0">
                <a:solidFill>
                  <a:srgbClr val="0000FF"/>
                </a:solidFill>
                <a:latin typeface="Times"/>
                <a:cs typeface="Times"/>
              </a:rPr>
              <a:t>spheroidal</a:t>
            </a:r>
            <a:r>
              <a:rPr lang="en-US" b="0" i="1" dirty="0" smtClean="0">
                <a:solidFill>
                  <a:srgbClr val="0000FF"/>
                </a:solidFill>
                <a:latin typeface="Times"/>
                <a:cs typeface="Times"/>
              </a:rPr>
              <a:t> distortions</a:t>
            </a:r>
            <a:endParaRPr lang="en-US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1117600" y="1092200"/>
            <a:ext cx="6108700" cy="157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6324" name="Group 6"/>
          <p:cNvGrpSpPr>
            <a:grpSpLocks/>
          </p:cNvGrpSpPr>
          <p:nvPr/>
        </p:nvGrpSpPr>
        <p:grpSpPr bwMode="auto">
          <a:xfrm>
            <a:off x="934509" y="763587"/>
            <a:ext cx="3670300" cy="5229225"/>
            <a:chOff x="1302" y="1026"/>
            <a:chExt cx="2312" cy="3294"/>
          </a:xfrm>
        </p:grpSpPr>
        <p:pic>
          <p:nvPicPr>
            <p:cNvPr id="56337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02" y="1026"/>
              <a:ext cx="2312" cy="3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6338" name="Group 8"/>
            <p:cNvGrpSpPr>
              <a:grpSpLocks/>
            </p:cNvGrpSpPr>
            <p:nvPr/>
          </p:nvGrpSpPr>
          <p:grpSpPr bwMode="auto">
            <a:xfrm>
              <a:off x="1748" y="1172"/>
              <a:ext cx="1240" cy="1744"/>
              <a:chOff x="1748" y="1172"/>
              <a:chExt cx="1240" cy="1744"/>
            </a:xfrm>
          </p:grpSpPr>
          <p:sp>
            <p:nvSpPr>
              <p:cNvPr id="56350" name="Line 9"/>
              <p:cNvSpPr>
                <a:spLocks noChangeShapeType="1"/>
              </p:cNvSpPr>
              <p:nvPr/>
            </p:nvSpPr>
            <p:spPr bwMode="auto">
              <a:xfrm flipV="1">
                <a:off x="1748" y="1808"/>
                <a:ext cx="0" cy="68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51" name="Line 10"/>
              <p:cNvSpPr>
                <a:spLocks noChangeShapeType="1"/>
              </p:cNvSpPr>
              <p:nvPr/>
            </p:nvSpPr>
            <p:spPr bwMode="auto">
              <a:xfrm flipV="1">
                <a:off x="2044" y="1172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52" name="Line 11"/>
              <p:cNvSpPr>
                <a:spLocks noChangeShapeType="1"/>
              </p:cNvSpPr>
              <p:nvPr/>
            </p:nvSpPr>
            <p:spPr bwMode="auto">
              <a:xfrm flipV="1">
                <a:off x="2540" y="1968"/>
                <a:ext cx="0" cy="948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53" name="Line 12"/>
              <p:cNvSpPr>
                <a:spLocks noChangeShapeType="1"/>
              </p:cNvSpPr>
              <p:nvPr/>
            </p:nvSpPr>
            <p:spPr bwMode="auto">
              <a:xfrm flipV="1">
                <a:off x="2988" y="2264"/>
                <a:ext cx="0" cy="56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6339" name="Group 13"/>
            <p:cNvGrpSpPr>
              <a:grpSpLocks/>
            </p:cNvGrpSpPr>
            <p:nvPr/>
          </p:nvGrpSpPr>
          <p:grpSpPr bwMode="auto">
            <a:xfrm>
              <a:off x="1796" y="1931"/>
              <a:ext cx="1096" cy="1341"/>
              <a:chOff x="1796" y="1931"/>
              <a:chExt cx="1096" cy="1341"/>
            </a:xfrm>
          </p:grpSpPr>
          <p:sp>
            <p:nvSpPr>
              <p:cNvPr id="56340" name="Line 14"/>
              <p:cNvSpPr>
                <a:spLocks noChangeShapeType="1"/>
              </p:cNvSpPr>
              <p:nvPr/>
            </p:nvSpPr>
            <p:spPr bwMode="auto">
              <a:xfrm flipV="1">
                <a:off x="1796" y="2076"/>
                <a:ext cx="0" cy="1027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41" name="Line 15"/>
              <p:cNvSpPr>
                <a:spLocks noChangeShapeType="1"/>
              </p:cNvSpPr>
              <p:nvPr/>
            </p:nvSpPr>
            <p:spPr bwMode="auto">
              <a:xfrm flipV="1">
                <a:off x="1896" y="1931"/>
                <a:ext cx="0" cy="1093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42" name="Line 16"/>
              <p:cNvSpPr>
                <a:spLocks noChangeShapeType="1"/>
              </p:cNvSpPr>
              <p:nvPr/>
            </p:nvSpPr>
            <p:spPr bwMode="auto">
              <a:xfrm flipV="1">
                <a:off x="2000" y="2128"/>
                <a:ext cx="0" cy="1070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43" name="Line 17"/>
              <p:cNvSpPr>
                <a:spLocks noChangeShapeType="1"/>
              </p:cNvSpPr>
              <p:nvPr/>
            </p:nvSpPr>
            <p:spPr bwMode="auto">
              <a:xfrm flipV="1">
                <a:off x="2192" y="2003"/>
                <a:ext cx="0" cy="1085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44" name="Line 18"/>
              <p:cNvSpPr>
                <a:spLocks noChangeShapeType="1"/>
              </p:cNvSpPr>
              <p:nvPr/>
            </p:nvSpPr>
            <p:spPr bwMode="auto">
              <a:xfrm flipV="1">
                <a:off x="2296" y="1991"/>
                <a:ext cx="0" cy="1145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45" name="Line 19"/>
              <p:cNvSpPr>
                <a:spLocks noChangeShapeType="1"/>
              </p:cNvSpPr>
              <p:nvPr/>
            </p:nvSpPr>
            <p:spPr bwMode="auto">
              <a:xfrm flipV="1">
                <a:off x="2396" y="2040"/>
                <a:ext cx="0" cy="1096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46" name="Line 20"/>
              <p:cNvSpPr>
                <a:spLocks noChangeShapeType="1"/>
              </p:cNvSpPr>
              <p:nvPr/>
            </p:nvSpPr>
            <p:spPr bwMode="auto">
              <a:xfrm flipV="1">
                <a:off x="2444" y="2040"/>
                <a:ext cx="0" cy="122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47" name="Line 21"/>
              <p:cNvSpPr>
                <a:spLocks noChangeShapeType="1"/>
              </p:cNvSpPr>
              <p:nvPr/>
            </p:nvSpPr>
            <p:spPr bwMode="auto">
              <a:xfrm flipV="1">
                <a:off x="2492" y="2028"/>
                <a:ext cx="0" cy="1244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48" name="Line 22"/>
              <p:cNvSpPr>
                <a:spLocks noChangeShapeType="1"/>
              </p:cNvSpPr>
              <p:nvPr/>
            </p:nvSpPr>
            <p:spPr bwMode="auto">
              <a:xfrm flipV="1">
                <a:off x="2788" y="2247"/>
                <a:ext cx="0" cy="929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49" name="Line 23"/>
              <p:cNvSpPr>
                <a:spLocks noChangeShapeType="1"/>
              </p:cNvSpPr>
              <p:nvPr/>
            </p:nvSpPr>
            <p:spPr bwMode="auto">
              <a:xfrm flipV="1">
                <a:off x="2892" y="2247"/>
                <a:ext cx="0" cy="997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6325" name="Rectangle 24"/>
          <p:cNvSpPr>
            <a:spLocks noChangeArrowheads="1"/>
          </p:cNvSpPr>
          <p:nvPr/>
        </p:nvSpPr>
        <p:spPr bwMode="auto">
          <a:xfrm>
            <a:off x="788988" y="5156199"/>
            <a:ext cx="3749675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6" name="Text Box 25"/>
          <p:cNvSpPr txBox="1">
            <a:spLocks noChangeArrowheads="1"/>
          </p:cNvSpPr>
          <p:nvPr/>
        </p:nvSpPr>
        <p:spPr bwMode="auto">
          <a:xfrm>
            <a:off x="1779588" y="5187949"/>
            <a:ext cx="2470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/>
              <a:t>Clemenger, PRB </a:t>
            </a:r>
            <a:r>
              <a:rPr lang="en-US" sz="1200" dirty="0"/>
              <a:t>32</a:t>
            </a:r>
            <a:r>
              <a:rPr lang="en-US" sz="1200" b="0" dirty="0"/>
              <a:t> 1359 (1985)</a:t>
            </a:r>
          </a:p>
        </p:txBody>
      </p:sp>
      <p:sp>
        <p:nvSpPr>
          <p:cNvPr id="56327" name="Text Box 26"/>
          <p:cNvSpPr txBox="1">
            <a:spLocks noChangeArrowheads="1"/>
          </p:cNvSpPr>
          <p:nvPr/>
        </p:nvSpPr>
        <p:spPr bwMode="auto">
          <a:xfrm>
            <a:off x="1774825" y="0"/>
            <a:ext cx="60644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i="1" dirty="0" err="1" smtClean="0">
                <a:solidFill>
                  <a:srgbClr val="0000FF"/>
                </a:solidFill>
              </a:rPr>
              <a:t>Spheroidal</a:t>
            </a:r>
            <a:r>
              <a:rPr lang="en-US" sz="2400" b="0" i="1" dirty="0" smtClean="0">
                <a:solidFill>
                  <a:srgbClr val="0000FF"/>
                </a:solidFill>
              </a:rPr>
              <a:t> electron </a:t>
            </a:r>
            <a:r>
              <a:rPr lang="en-US" sz="2400" b="0" i="1" dirty="0">
                <a:solidFill>
                  <a:srgbClr val="0000FF"/>
                </a:solidFill>
              </a:rPr>
              <a:t>droplet model </a:t>
            </a:r>
          </a:p>
          <a:p>
            <a:r>
              <a:rPr lang="en-US" sz="1800" b="0" i="1" dirty="0">
                <a:solidFill>
                  <a:srgbClr val="008040"/>
                </a:solidFill>
              </a:rPr>
              <a:t>Cluster shapes are determined by the electronic structure</a:t>
            </a:r>
            <a:endParaRPr lang="en-US" sz="1400" b="0" dirty="0">
              <a:solidFill>
                <a:srgbClr val="000000"/>
              </a:solidFill>
              <a:latin typeface="Lucida Grande" charset="0"/>
            </a:endParaRPr>
          </a:p>
          <a:p>
            <a:endParaRPr lang="en-US" sz="1400" b="0" i="1" dirty="0">
              <a:solidFill>
                <a:srgbClr val="FF0000"/>
              </a:solidFill>
              <a:latin typeface="Lucida Grande" charset="0"/>
            </a:endParaRPr>
          </a:p>
        </p:txBody>
      </p:sp>
      <p:sp>
        <p:nvSpPr>
          <p:cNvPr id="56329" name="Text Box 28"/>
          <p:cNvSpPr txBox="1">
            <a:spLocks noChangeArrowheads="1"/>
          </p:cNvSpPr>
          <p:nvPr/>
        </p:nvSpPr>
        <p:spPr bwMode="auto">
          <a:xfrm>
            <a:off x="2193925" y="2038349"/>
            <a:ext cx="2857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700" b="0">
                <a:solidFill>
                  <a:srgbClr val="0000FF"/>
                </a:solidFill>
              </a:rPr>
              <a:t>26</a:t>
            </a:r>
            <a:endParaRPr lang="en-US" sz="700" b="0">
              <a:solidFill>
                <a:srgbClr val="00FFFF"/>
              </a:solidFill>
            </a:endParaRPr>
          </a:p>
        </p:txBody>
      </p:sp>
      <p:sp>
        <p:nvSpPr>
          <p:cNvPr id="56330" name="Text Box 29"/>
          <p:cNvSpPr txBox="1">
            <a:spLocks noChangeArrowheads="1"/>
          </p:cNvSpPr>
          <p:nvPr/>
        </p:nvSpPr>
        <p:spPr bwMode="auto">
          <a:xfrm>
            <a:off x="2381250" y="2054224"/>
            <a:ext cx="2857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700" b="0">
                <a:solidFill>
                  <a:srgbClr val="0000FF"/>
                </a:solidFill>
              </a:rPr>
              <a:t>30</a:t>
            </a:r>
            <a:endParaRPr lang="en-US" sz="700" b="0">
              <a:solidFill>
                <a:srgbClr val="00FFFF"/>
              </a:solidFill>
            </a:endParaRPr>
          </a:p>
        </p:txBody>
      </p:sp>
      <p:sp>
        <p:nvSpPr>
          <p:cNvPr id="56331" name="Text Box 30"/>
          <p:cNvSpPr txBox="1">
            <a:spLocks noChangeArrowheads="1"/>
          </p:cNvSpPr>
          <p:nvPr/>
        </p:nvSpPr>
        <p:spPr bwMode="auto">
          <a:xfrm>
            <a:off x="2505075" y="2171699"/>
            <a:ext cx="2857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700" b="0">
                <a:solidFill>
                  <a:srgbClr val="0000FF"/>
                </a:solidFill>
              </a:rPr>
              <a:t>34</a:t>
            </a:r>
            <a:endParaRPr lang="en-US" sz="700" b="0">
              <a:solidFill>
                <a:srgbClr val="00FFFF"/>
              </a:solidFill>
            </a:endParaRPr>
          </a:p>
        </p:txBody>
      </p:sp>
      <p:sp>
        <p:nvSpPr>
          <p:cNvPr id="56332" name="Text Box 31"/>
          <p:cNvSpPr txBox="1">
            <a:spLocks noChangeArrowheads="1"/>
          </p:cNvSpPr>
          <p:nvPr/>
        </p:nvSpPr>
        <p:spPr bwMode="auto">
          <a:xfrm>
            <a:off x="3157538" y="2476499"/>
            <a:ext cx="2857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700" b="0">
                <a:solidFill>
                  <a:srgbClr val="0000FF"/>
                </a:solidFill>
              </a:rPr>
              <a:t>50</a:t>
            </a:r>
            <a:endParaRPr lang="en-US" sz="700" b="0">
              <a:solidFill>
                <a:srgbClr val="00FFFF"/>
              </a:solidFill>
            </a:endParaRPr>
          </a:p>
        </p:txBody>
      </p:sp>
      <p:sp>
        <p:nvSpPr>
          <p:cNvPr id="56333" name="Text Box 32"/>
          <p:cNvSpPr txBox="1">
            <a:spLocks noChangeArrowheads="1"/>
          </p:cNvSpPr>
          <p:nvPr/>
        </p:nvSpPr>
        <p:spPr bwMode="auto">
          <a:xfrm>
            <a:off x="3317875" y="2539999"/>
            <a:ext cx="2857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700" b="0">
                <a:solidFill>
                  <a:srgbClr val="0000FF"/>
                </a:solidFill>
              </a:rPr>
              <a:t>54</a:t>
            </a:r>
            <a:endParaRPr lang="en-US" sz="700" b="0">
              <a:solidFill>
                <a:srgbClr val="00FFFF"/>
              </a:solidFill>
            </a:endParaRPr>
          </a:p>
        </p:txBody>
      </p:sp>
      <p:sp>
        <p:nvSpPr>
          <p:cNvPr id="56334" name="Text Box 33"/>
          <p:cNvSpPr txBox="1">
            <a:spLocks noChangeArrowheads="1"/>
          </p:cNvSpPr>
          <p:nvPr/>
        </p:nvSpPr>
        <p:spPr bwMode="auto">
          <a:xfrm>
            <a:off x="1835150" y="1866899"/>
            <a:ext cx="2857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700" b="0">
                <a:solidFill>
                  <a:srgbClr val="0000FF"/>
                </a:solidFill>
              </a:rPr>
              <a:t>18</a:t>
            </a:r>
            <a:endParaRPr lang="en-US" sz="700" b="0">
              <a:solidFill>
                <a:srgbClr val="00FFFF"/>
              </a:solidFill>
            </a:endParaRPr>
          </a:p>
        </p:txBody>
      </p:sp>
      <p:sp>
        <p:nvSpPr>
          <p:cNvPr id="56335" name="Text Box 34"/>
          <p:cNvSpPr txBox="1">
            <a:spLocks noChangeArrowheads="1"/>
          </p:cNvSpPr>
          <p:nvPr/>
        </p:nvSpPr>
        <p:spPr bwMode="auto">
          <a:xfrm>
            <a:off x="1690688" y="1968499"/>
            <a:ext cx="2857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700" b="0">
                <a:solidFill>
                  <a:srgbClr val="0000FF"/>
                </a:solidFill>
              </a:rPr>
              <a:t>14</a:t>
            </a:r>
            <a:endParaRPr lang="en-US" sz="700" b="0">
              <a:solidFill>
                <a:srgbClr val="00FFFF"/>
              </a:solidFill>
            </a:endParaRPr>
          </a:p>
        </p:txBody>
      </p:sp>
      <p:sp>
        <p:nvSpPr>
          <p:cNvPr id="56336" name="Rectangle 35"/>
          <p:cNvSpPr>
            <a:spLocks noChangeArrowheads="1"/>
          </p:cNvSpPr>
          <p:nvPr/>
        </p:nvSpPr>
        <p:spPr bwMode="auto">
          <a:xfrm>
            <a:off x="571500" y="5511800"/>
            <a:ext cx="85725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0" i="1" dirty="0">
                <a:solidFill>
                  <a:srgbClr val="008040"/>
                </a:solidFill>
              </a:rPr>
              <a:t>+ Simplified description that reveals the main workings</a:t>
            </a:r>
          </a:p>
          <a:p>
            <a:r>
              <a:rPr lang="en-US" sz="2400" b="0" i="1" dirty="0">
                <a:solidFill>
                  <a:srgbClr val="008040"/>
                </a:solidFill>
              </a:rPr>
              <a:t>+ Resolves shell edge discrepancies of spherical models.</a:t>
            </a:r>
          </a:p>
        </p:txBody>
      </p:sp>
      <p:pic>
        <p:nvPicPr>
          <p:cNvPr id="3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5471" y="1201600"/>
            <a:ext cx="4318529" cy="268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9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/>
          </p:cNvPicPr>
          <p:nvPr/>
        </p:nvPicPr>
        <p:blipFill>
          <a:blip r:embed="rId2"/>
          <a:srcRect l="34204" t="83266" r="38759" b="11954"/>
          <a:stretch>
            <a:fillRect/>
          </a:stretch>
        </p:blipFill>
        <p:spPr bwMode="auto">
          <a:xfrm>
            <a:off x="2344738" y="1262063"/>
            <a:ext cx="19653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5" y="3250217"/>
            <a:ext cx="7432675" cy="360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363" y="1495425"/>
            <a:ext cx="8424862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7"/>
          <p:cNvPicPr>
            <a:picLocks noChangeAspect="1"/>
          </p:cNvPicPr>
          <p:nvPr/>
        </p:nvPicPr>
        <p:blipFill>
          <a:blip r:embed="rId2"/>
          <a:srcRect l="31989" t="61931" r="39925" b="33287"/>
          <a:stretch>
            <a:fillRect/>
          </a:stretch>
        </p:blipFill>
        <p:spPr bwMode="auto">
          <a:xfrm>
            <a:off x="4292600" y="1244600"/>
            <a:ext cx="2039938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8"/>
          <p:cNvPicPr>
            <a:picLocks noChangeAspect="1"/>
          </p:cNvPicPr>
          <p:nvPr/>
        </p:nvPicPr>
        <p:blipFill>
          <a:blip r:embed="rId2"/>
          <a:srcRect t="5840" b="78345"/>
          <a:stretch>
            <a:fillRect/>
          </a:stretch>
        </p:blipFill>
        <p:spPr bwMode="auto">
          <a:xfrm>
            <a:off x="893763" y="42863"/>
            <a:ext cx="72644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9"/>
          <p:cNvPicPr>
            <a:picLocks noChangeAspect="1"/>
          </p:cNvPicPr>
          <p:nvPr/>
        </p:nvPicPr>
        <p:blipFill>
          <a:blip r:embed="rId2"/>
          <a:srcRect t="39310" b="45609"/>
          <a:stretch>
            <a:fillRect/>
          </a:stretch>
        </p:blipFill>
        <p:spPr bwMode="auto">
          <a:xfrm>
            <a:off x="868363" y="457200"/>
            <a:ext cx="72644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4"/>
          <p:cNvPicPr>
            <a:picLocks noChangeAspect="1"/>
          </p:cNvPicPr>
          <p:nvPr/>
        </p:nvPicPr>
        <p:blipFill>
          <a:blip r:embed="rId3"/>
          <a:srcRect r="65762"/>
          <a:stretch>
            <a:fillRect/>
          </a:stretch>
        </p:blipFill>
        <p:spPr bwMode="auto">
          <a:xfrm>
            <a:off x="2692400" y="939800"/>
            <a:ext cx="33655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133600" y="0"/>
            <a:ext cx="647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dirty="0" smtClean="0">
                <a:solidFill>
                  <a:srgbClr val="3366FF"/>
                </a:solidFill>
                <a:latin typeface="Times"/>
                <a:cs typeface="Times"/>
              </a:rPr>
              <a:t>3D harmonic oscillator model with ellipsoidal distortions (easy to calculate)</a:t>
            </a:r>
            <a:endParaRPr lang="en-US" sz="2800" dirty="0">
              <a:solidFill>
                <a:srgbClr val="3366F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124200" y="2095500"/>
            <a:ext cx="2590800" cy="1638300"/>
            <a:chOff x="6223000" y="508000"/>
            <a:chExt cx="2590800" cy="1638300"/>
          </a:xfrm>
        </p:grpSpPr>
        <p:grpSp>
          <p:nvGrpSpPr>
            <p:cNvPr id="12" name="Group 11"/>
            <p:cNvGrpSpPr/>
            <p:nvPr/>
          </p:nvGrpSpPr>
          <p:grpSpPr>
            <a:xfrm>
              <a:off x="6223000" y="889000"/>
              <a:ext cx="2590800" cy="1257300"/>
              <a:chOff x="-254000" y="736600"/>
              <a:chExt cx="3657600" cy="1930400"/>
            </a:xfrm>
          </p:grpSpPr>
          <p:sp>
            <p:nvSpPr>
              <p:cNvPr id="9" name="Oval 8"/>
              <p:cNvSpPr/>
              <p:nvPr/>
            </p:nvSpPr>
            <p:spPr bwMode="auto">
              <a:xfrm>
                <a:off x="-254000" y="736600"/>
                <a:ext cx="3632200" cy="19304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-228600" y="1143000"/>
                <a:ext cx="3632200" cy="1016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1371600" y="736600"/>
                <a:ext cx="457200" cy="19304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cxnSp>
          <p:nvCxnSpPr>
            <p:cNvPr id="14" name="Straight Arrow Connector 13"/>
            <p:cNvCxnSpPr>
              <a:stCxn id="11" idx="0"/>
              <a:endCxn id="9" idx="4"/>
            </p:cNvCxnSpPr>
            <p:nvPr/>
          </p:nvCxnSpPr>
          <p:spPr bwMode="auto">
            <a:xfrm rot="16200000" flipH="1" flipV="1">
              <a:off x="6894248" y="1504156"/>
              <a:ext cx="1257300" cy="269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10" idx="2"/>
              <a:endCxn id="10" idx="6"/>
            </p:cNvCxnSpPr>
            <p:nvPr/>
          </p:nvCxnSpPr>
          <p:spPr bwMode="auto">
            <a:xfrm rot="10800000" flipH="1">
              <a:off x="6240992" y="1484564"/>
              <a:ext cx="257280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11" idx="1"/>
            </p:cNvCxnSpPr>
            <p:nvPr/>
          </p:nvCxnSpPr>
          <p:spPr bwMode="auto">
            <a:xfrm rot="16200000" flipH="1">
              <a:off x="7149460" y="1345560"/>
              <a:ext cx="755673" cy="21080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7937500" y="1168400"/>
              <a:ext cx="4026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R</a:t>
              </a:r>
              <a:r>
                <a:rPr lang="en-US" sz="1600" b="0" baseline="-25000" dirty="0" smtClean="0"/>
                <a:t>x</a:t>
              </a:r>
              <a:endParaRPr lang="en-US" sz="1600" b="0" baseline="-25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48500" y="1092200"/>
              <a:ext cx="4026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err="1" smtClean="0"/>
                <a:t>R</a:t>
              </a:r>
              <a:r>
                <a:rPr lang="en-US" sz="1600" b="0" baseline="-25000" dirty="0" err="1" smtClean="0"/>
                <a:t>y</a:t>
              </a:r>
              <a:endParaRPr lang="en-US" sz="1600" b="0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04100" y="508000"/>
              <a:ext cx="4026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err="1" smtClean="0"/>
                <a:t>R</a:t>
              </a:r>
              <a:r>
                <a:rPr lang="en-US" sz="1600" b="0" baseline="-25000" dirty="0" err="1" smtClean="0"/>
                <a:t>z</a:t>
              </a:r>
              <a:endParaRPr lang="en-US" sz="1600" b="0" baseline="-25000" dirty="0"/>
            </a:p>
          </p:txBody>
        </p:sp>
      </p:grpSp>
      <p:graphicFrame>
        <p:nvGraphicFramePr>
          <p:cNvPr id="131075" name="Object 3"/>
          <p:cNvGraphicFramePr>
            <a:graphicFrameLocks noChangeAspect="1"/>
          </p:cNvGraphicFramePr>
          <p:nvPr/>
        </p:nvGraphicFramePr>
        <p:xfrm>
          <a:off x="1168400" y="4936493"/>
          <a:ext cx="7378700" cy="397506"/>
        </p:xfrm>
        <a:graphic>
          <a:graphicData uri="http://schemas.openxmlformats.org/presentationml/2006/ole">
            <p:oleObj spid="_x0000_s131075" name="Equation" r:id="rId4" imgW="3771900" imgH="203200" progId="Equation.3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794000" y="4267200"/>
            <a:ext cx="2850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3366FF"/>
                </a:solidFill>
              </a:rPr>
              <a:t>Single particle energies</a:t>
            </a:r>
            <a:endParaRPr lang="en-US" sz="2000" b="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2600" y="393700"/>
            <a:ext cx="2420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3366FF"/>
                </a:solidFill>
              </a:rPr>
              <a:t>Total energies</a:t>
            </a:r>
            <a:endParaRPr lang="en-US" sz="2800" b="0" dirty="0">
              <a:solidFill>
                <a:srgbClr val="3366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0350" y="1485900"/>
            <a:ext cx="7766050" cy="3886200"/>
            <a:chOff x="260350" y="1485900"/>
            <a:chExt cx="7766050" cy="3886200"/>
          </a:xfrm>
        </p:grpSpPr>
        <p:pic>
          <p:nvPicPr>
            <p:cNvPr id="61442" name="Picture 3"/>
            <p:cNvPicPr>
              <a:picLocks noChangeAspect="1"/>
            </p:cNvPicPr>
            <p:nvPr/>
          </p:nvPicPr>
          <p:blipFill>
            <a:blip r:embed="rId3"/>
            <a:srcRect r="9941"/>
            <a:stretch>
              <a:fillRect/>
            </a:stretch>
          </p:blipFill>
          <p:spPr bwMode="auto">
            <a:xfrm>
              <a:off x="260350" y="1485900"/>
              <a:ext cx="7766050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2527300" y="1841500"/>
              <a:ext cx="457200" cy="419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4330700" y="4965700"/>
            <a:ext cx="4419600" cy="4191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1396999" y="5422900"/>
          <a:ext cx="2449286" cy="952500"/>
        </p:xfrm>
        <a:graphic>
          <a:graphicData uri="http://schemas.openxmlformats.org/presentationml/2006/ole">
            <p:oleObj spid="_x0000_s51204" name="Equation" r:id="rId4" imgW="1143000" imgH="4445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393700"/>
            <a:ext cx="8554065" cy="589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83" y="640843"/>
            <a:ext cx="7909984" cy="5895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022600" y="0"/>
            <a:ext cx="3597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3366FF"/>
                </a:solidFill>
              </a:rPr>
              <a:t>Total energy surfaces</a:t>
            </a:r>
            <a:endParaRPr lang="en-US" sz="2800" b="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00" y="422275"/>
            <a:ext cx="3314700" cy="6016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6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3950" y="5135563"/>
            <a:ext cx="5480050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533400"/>
            <a:ext cx="5148262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1135062"/>
            <a:ext cx="4472433" cy="2700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7" name="Picture 10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8075" y="1277938"/>
            <a:ext cx="35052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8" name="Picture 10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1" y="4105685"/>
            <a:ext cx="2963496" cy="2422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7829" name="Rectangle 1033"/>
          <p:cNvSpPr>
            <a:spLocks noChangeArrowheads="1"/>
          </p:cNvSpPr>
          <p:nvPr/>
        </p:nvSpPr>
        <p:spPr bwMode="auto">
          <a:xfrm>
            <a:off x="474663" y="6423025"/>
            <a:ext cx="35988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0"/>
              <a:t>W.A.de Heer, Rev. Mod. Phys.  </a:t>
            </a:r>
            <a:r>
              <a:rPr lang="en-US" sz="1200"/>
              <a:t>65</a:t>
            </a:r>
            <a:r>
              <a:rPr lang="en-US" sz="1200" b="0"/>
              <a:t> 611, (1993)</a:t>
            </a:r>
          </a:p>
        </p:txBody>
      </p:sp>
      <p:grpSp>
        <p:nvGrpSpPr>
          <p:cNvPr id="77830" name="Group 1043"/>
          <p:cNvGrpSpPr>
            <a:grpSpLocks/>
          </p:cNvGrpSpPr>
          <p:nvPr/>
        </p:nvGrpSpPr>
        <p:grpSpPr bwMode="auto">
          <a:xfrm>
            <a:off x="330200" y="4811713"/>
            <a:ext cx="4216400" cy="1463675"/>
            <a:chOff x="2795" y="3398"/>
            <a:chExt cx="2656" cy="922"/>
          </a:xfrm>
        </p:grpSpPr>
        <p:sp>
          <p:nvSpPr>
            <p:cNvPr id="64529" name="Rectangle 1041"/>
            <p:cNvSpPr>
              <a:spLocks noChangeArrowheads="1"/>
            </p:cNvSpPr>
            <p:nvPr/>
          </p:nvSpPr>
          <p:spPr bwMode="auto">
            <a:xfrm>
              <a:off x="2795" y="3398"/>
              <a:ext cx="2656" cy="92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7837" name="Group 1042"/>
            <p:cNvGrpSpPr>
              <a:grpSpLocks/>
            </p:cNvGrpSpPr>
            <p:nvPr/>
          </p:nvGrpSpPr>
          <p:grpSpPr bwMode="auto">
            <a:xfrm>
              <a:off x="2874" y="3447"/>
              <a:ext cx="2576" cy="742"/>
              <a:chOff x="2874" y="3402"/>
              <a:chExt cx="2576" cy="742"/>
            </a:xfrm>
          </p:grpSpPr>
          <p:pic>
            <p:nvPicPr>
              <p:cNvPr id="77838" name="Picture 103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874" y="3664"/>
                <a:ext cx="2576" cy="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39" name="Picture 1036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886" y="3925"/>
                <a:ext cx="2460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40" name="Picture 1032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898" y="3402"/>
                <a:ext cx="2527" cy="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77831" name="Text Box 1037"/>
          <p:cNvSpPr txBox="1">
            <a:spLocks noChangeArrowheads="1"/>
          </p:cNvSpPr>
          <p:nvPr/>
        </p:nvSpPr>
        <p:spPr bwMode="auto">
          <a:xfrm>
            <a:off x="917575" y="0"/>
            <a:ext cx="7350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i="1" dirty="0">
                <a:solidFill>
                  <a:srgbClr val="0000FF"/>
                </a:solidFill>
              </a:rPr>
              <a:t>Early measurements of metallic properties of clusters</a:t>
            </a:r>
          </a:p>
        </p:txBody>
      </p:sp>
      <p:sp>
        <p:nvSpPr>
          <p:cNvPr id="77832" name="Text Box 1038"/>
          <p:cNvSpPr txBox="1">
            <a:spLocks noChangeArrowheads="1"/>
          </p:cNvSpPr>
          <p:nvPr/>
        </p:nvSpPr>
        <p:spPr bwMode="auto">
          <a:xfrm>
            <a:off x="1171575" y="755650"/>
            <a:ext cx="295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solidFill>
                  <a:srgbClr val="0000FF"/>
                </a:solidFill>
              </a:rPr>
              <a:t>Polarizabilities</a:t>
            </a:r>
            <a:r>
              <a:rPr lang="en-US" sz="1400" dirty="0">
                <a:solidFill>
                  <a:srgbClr val="0000FF"/>
                </a:solidFill>
              </a:rPr>
              <a:t> (screening</a:t>
            </a:r>
            <a:r>
              <a:rPr lang="en-US" sz="1400" b="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77833" name="Text Box 1039"/>
          <p:cNvSpPr txBox="1">
            <a:spLocks noChangeArrowheads="1"/>
          </p:cNvSpPr>
          <p:nvPr/>
        </p:nvSpPr>
        <p:spPr bwMode="auto">
          <a:xfrm>
            <a:off x="4732338" y="638175"/>
            <a:ext cx="416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Ionization potentials (Fermi level, screening )</a:t>
            </a:r>
            <a:r>
              <a:rPr lang="en-US" sz="1400" b="0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ransition advTm="186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473076"/>
            <a:ext cx="5194300" cy="1829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30" name="Text Box 64"/>
          <p:cNvSpPr txBox="1">
            <a:spLocks noChangeArrowheads="1"/>
          </p:cNvSpPr>
          <p:nvPr/>
        </p:nvSpPr>
        <p:spPr bwMode="auto">
          <a:xfrm>
            <a:off x="5905764" y="0"/>
            <a:ext cx="32382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0" dirty="0">
                <a:solidFill>
                  <a:srgbClr val="DE1F4F"/>
                </a:solidFill>
              </a:rPr>
              <a:t>(multiple peaks reflect non-spherical shapes)</a:t>
            </a:r>
            <a:endParaRPr lang="en-US" sz="1200" b="0" dirty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85800" y="3657600"/>
            <a:ext cx="685800" cy="685800"/>
            <a:chOff x="2592" y="768"/>
            <a:chExt cx="2160" cy="2160"/>
          </a:xfrm>
        </p:grpSpPr>
        <p:sp>
          <p:nvSpPr>
            <p:cNvPr id="26646" name="Oval 10"/>
            <p:cNvSpPr>
              <a:spLocks noChangeArrowheads="1"/>
            </p:cNvSpPr>
            <p:nvPr/>
          </p:nvSpPr>
          <p:spPr bwMode="auto">
            <a:xfrm>
              <a:off x="2736" y="912"/>
              <a:ext cx="1895" cy="1895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61612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7" name="Oval 11"/>
            <p:cNvSpPr>
              <a:spLocks noChangeArrowheads="1"/>
            </p:cNvSpPr>
            <p:nvPr/>
          </p:nvSpPr>
          <p:spPr bwMode="auto">
            <a:xfrm>
              <a:off x="2592" y="768"/>
              <a:ext cx="2160" cy="2160"/>
            </a:xfrm>
            <a:prstGeom prst="ellipse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632" name="Oval 31"/>
          <p:cNvSpPr>
            <a:spLocks noChangeArrowheads="1"/>
          </p:cNvSpPr>
          <p:nvPr/>
        </p:nvSpPr>
        <p:spPr bwMode="auto">
          <a:xfrm>
            <a:off x="746125" y="2857500"/>
            <a:ext cx="603250" cy="601663"/>
          </a:xfrm>
          <a:prstGeom prst="ellipse">
            <a:avLst/>
          </a:prstGeom>
          <a:gradFill rotWithShape="0">
            <a:gsLst>
              <a:gs pos="0">
                <a:srgbClr val="FFFF66"/>
              </a:gs>
              <a:gs pos="100000">
                <a:srgbClr val="61612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32"/>
          <p:cNvSpPr>
            <a:spLocks noChangeArrowheads="1"/>
          </p:cNvSpPr>
          <p:nvPr/>
        </p:nvSpPr>
        <p:spPr bwMode="auto">
          <a:xfrm>
            <a:off x="685800" y="2819400"/>
            <a:ext cx="685800" cy="685800"/>
          </a:xfrm>
          <a:prstGeom prst="ellipse">
            <a:avLst/>
          </a:prstGeom>
          <a:solidFill>
            <a:schemeClr val="hlink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685800" y="5257800"/>
            <a:ext cx="685800" cy="685800"/>
            <a:chOff x="2592" y="768"/>
            <a:chExt cx="2160" cy="2160"/>
          </a:xfrm>
        </p:grpSpPr>
        <p:sp>
          <p:nvSpPr>
            <p:cNvPr id="26644" name="Oval 49"/>
            <p:cNvSpPr>
              <a:spLocks noChangeArrowheads="1"/>
            </p:cNvSpPr>
            <p:nvPr/>
          </p:nvSpPr>
          <p:spPr bwMode="auto">
            <a:xfrm>
              <a:off x="2736" y="912"/>
              <a:ext cx="1895" cy="1895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61612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5" name="Oval 50"/>
            <p:cNvSpPr>
              <a:spLocks noChangeArrowheads="1"/>
            </p:cNvSpPr>
            <p:nvPr/>
          </p:nvSpPr>
          <p:spPr bwMode="auto">
            <a:xfrm>
              <a:off x="2592" y="768"/>
              <a:ext cx="2160" cy="2160"/>
            </a:xfrm>
            <a:prstGeom prst="ellipse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685800" y="6096000"/>
            <a:ext cx="685800" cy="685800"/>
            <a:chOff x="2736" y="3024"/>
            <a:chExt cx="720" cy="720"/>
          </a:xfrm>
        </p:grpSpPr>
        <p:sp>
          <p:nvSpPr>
            <p:cNvPr id="26642" name="Oval 52"/>
            <p:cNvSpPr>
              <a:spLocks noChangeArrowheads="1"/>
            </p:cNvSpPr>
            <p:nvPr/>
          </p:nvSpPr>
          <p:spPr bwMode="auto">
            <a:xfrm>
              <a:off x="2800" y="3064"/>
              <a:ext cx="632" cy="632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61612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3" name="Oval 53"/>
            <p:cNvSpPr>
              <a:spLocks noChangeArrowheads="1"/>
            </p:cNvSpPr>
            <p:nvPr/>
          </p:nvSpPr>
          <p:spPr bwMode="auto">
            <a:xfrm>
              <a:off x="2736" y="3024"/>
              <a:ext cx="720" cy="720"/>
            </a:xfrm>
            <a:prstGeom prst="ellipse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61"/>
          <p:cNvGrpSpPr>
            <a:grpSpLocks/>
          </p:cNvGrpSpPr>
          <p:nvPr/>
        </p:nvGrpSpPr>
        <p:grpSpPr bwMode="auto">
          <a:xfrm>
            <a:off x="762000" y="4419600"/>
            <a:ext cx="685800" cy="685800"/>
            <a:chOff x="1392" y="1536"/>
            <a:chExt cx="2592" cy="2592"/>
          </a:xfrm>
        </p:grpSpPr>
        <p:sp>
          <p:nvSpPr>
            <p:cNvPr id="26640" name="Oval 56"/>
            <p:cNvSpPr>
              <a:spLocks noChangeArrowheads="1"/>
            </p:cNvSpPr>
            <p:nvPr/>
          </p:nvSpPr>
          <p:spPr bwMode="auto">
            <a:xfrm>
              <a:off x="1440" y="1680"/>
              <a:ext cx="2280" cy="2274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61612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1" name="Oval 57"/>
            <p:cNvSpPr>
              <a:spLocks noChangeArrowheads="1"/>
            </p:cNvSpPr>
            <p:nvPr/>
          </p:nvSpPr>
          <p:spPr bwMode="auto">
            <a:xfrm>
              <a:off x="1392" y="1536"/>
              <a:ext cx="2592" cy="2592"/>
            </a:xfrm>
            <a:prstGeom prst="ellipse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637" name="Text Box 62"/>
          <p:cNvSpPr txBox="1">
            <a:spLocks noChangeArrowheads="1"/>
          </p:cNvSpPr>
          <p:nvPr/>
        </p:nvSpPr>
        <p:spPr bwMode="auto">
          <a:xfrm>
            <a:off x="1752600" y="2859088"/>
            <a:ext cx="335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400" b="0"/>
              <a:t>Collective electron oscillations:</a:t>
            </a:r>
          </a:p>
          <a:p>
            <a:r>
              <a:rPr lang="en-US" sz="1400" b="0"/>
              <a:t>(Very intense; almost exhaust the oscillator strength).</a:t>
            </a:r>
          </a:p>
          <a:p>
            <a:endParaRPr lang="en-US" b="0"/>
          </a:p>
          <a:p>
            <a:endParaRPr lang="en-US" b="0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2133600" y="3810000"/>
          <a:ext cx="1798638" cy="2133600"/>
        </p:xfrm>
        <a:graphic>
          <a:graphicData uri="http://schemas.openxmlformats.org/presentationml/2006/ole">
            <p:oleObj spid="_x0000_s147458" name="Equation" r:id="rId4" imgW="1092200" imgH="1295400" progId="Equation.3">
              <p:embed/>
            </p:oleObj>
          </a:graphicData>
        </a:graphic>
      </p:graphicFrame>
      <p:sp>
        <p:nvSpPr>
          <p:cNvPr id="26638" name="Line 66"/>
          <p:cNvSpPr>
            <a:spLocks noChangeShapeType="1"/>
          </p:cNvSpPr>
          <p:nvPr/>
        </p:nvSpPr>
        <p:spPr bwMode="auto">
          <a:xfrm>
            <a:off x="381000" y="2590800"/>
            <a:ext cx="4191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9" name="Line 68"/>
          <p:cNvSpPr>
            <a:spLocks noChangeShapeType="1"/>
          </p:cNvSpPr>
          <p:nvPr/>
        </p:nvSpPr>
        <p:spPr bwMode="auto">
          <a:xfrm>
            <a:off x="5334000" y="2743200"/>
            <a:ext cx="0" cy="381000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 Box 1040"/>
          <p:cNvSpPr txBox="1">
            <a:spLocks noChangeArrowheads="1"/>
          </p:cNvSpPr>
          <p:nvPr/>
        </p:nvSpPr>
        <p:spPr bwMode="auto">
          <a:xfrm>
            <a:off x="1355724" y="0"/>
            <a:ext cx="434657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0" dirty="0">
                <a:solidFill>
                  <a:srgbClr val="0000FF"/>
                </a:solidFill>
              </a:rPr>
              <a:t>Plasma resonances</a:t>
            </a:r>
          </a:p>
          <a:p>
            <a:r>
              <a:rPr lang="en-US" sz="1600" b="0" dirty="0">
                <a:solidFill>
                  <a:srgbClr val="0000FF"/>
                </a:solidFill>
              </a:rPr>
              <a:t>(electron-drop dominated shapes) 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285750"/>
            <a:ext cx="3025775" cy="6572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889000"/>
            <a:ext cx="3381327" cy="515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216" y="1508236"/>
            <a:ext cx="5184384" cy="38257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0"/>
            <a:ext cx="793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dirty="0" smtClean="0">
                <a:solidFill>
                  <a:srgbClr val="0000FF"/>
                </a:solidFill>
              </a:rPr>
              <a:t>Frank Condon overlap for </a:t>
            </a:r>
            <a:r>
              <a:rPr lang="en-US" sz="1800" b="0" i="1" dirty="0" err="1" smtClean="0">
                <a:solidFill>
                  <a:srgbClr val="0000FF"/>
                </a:solidFill>
              </a:rPr>
              <a:t>plasmon</a:t>
            </a:r>
            <a:r>
              <a:rPr lang="en-US" sz="1800" b="0" i="1" dirty="0" smtClean="0">
                <a:solidFill>
                  <a:srgbClr val="0000FF"/>
                </a:solidFill>
              </a:rPr>
              <a:t> excitations using 3D harm. </a:t>
            </a:r>
            <a:r>
              <a:rPr lang="en-US" sz="1800" b="0" i="1" dirty="0" err="1" smtClean="0">
                <a:solidFill>
                  <a:srgbClr val="0000FF"/>
                </a:solidFill>
              </a:rPr>
              <a:t>Osc</a:t>
            </a:r>
            <a:r>
              <a:rPr lang="en-US" sz="1800" b="0" i="1" dirty="0" smtClean="0">
                <a:solidFill>
                  <a:srgbClr val="0000FF"/>
                </a:solidFill>
              </a:rPr>
              <a:t>. model</a:t>
            </a:r>
            <a:endParaRPr lang="en-US" sz="1800" b="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3367" y="1777999"/>
            <a:ext cx="3237254" cy="4199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49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4759"/>
            <a:ext cx="91440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37"/>
          <p:cNvSpPr txBox="1">
            <a:spLocks noChangeArrowheads="1"/>
          </p:cNvSpPr>
          <p:nvPr/>
        </p:nvSpPr>
        <p:spPr bwMode="auto">
          <a:xfrm>
            <a:off x="917575" y="0"/>
            <a:ext cx="68466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i="1" dirty="0" smtClean="0">
                <a:solidFill>
                  <a:srgbClr val="0000FF"/>
                </a:solidFill>
              </a:rPr>
              <a:t>Direct demonstration of electronic shell structure</a:t>
            </a:r>
            <a:endParaRPr lang="en-US" sz="2400" b="0" i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24" y="2489201"/>
            <a:ext cx="4288077" cy="4138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71" y="2876446"/>
            <a:ext cx="5670229" cy="3981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812800"/>
            <a:ext cx="5449752" cy="213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0"/>
            <a:ext cx="738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dirty="0" smtClean="0">
                <a:solidFill>
                  <a:srgbClr val="0000FF"/>
                </a:solidFill>
              </a:rPr>
              <a:t>Frank Condon overlap for photoelectron spectra 3D harm. </a:t>
            </a:r>
            <a:r>
              <a:rPr lang="en-US" sz="1800" b="0" i="1" dirty="0" err="1" smtClean="0">
                <a:solidFill>
                  <a:srgbClr val="0000FF"/>
                </a:solidFill>
              </a:rPr>
              <a:t>Osc</a:t>
            </a:r>
            <a:r>
              <a:rPr lang="en-US" sz="1800" b="0" i="1" dirty="0" smtClean="0">
                <a:solidFill>
                  <a:srgbClr val="0000FF"/>
                </a:solidFill>
              </a:rPr>
              <a:t>. model</a:t>
            </a:r>
            <a:endParaRPr lang="en-US" sz="1800" b="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012"/>
            <a:ext cx="8407400" cy="1161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0" y="6134100"/>
            <a:ext cx="3987800" cy="429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722518"/>
            <a:ext cx="9013259" cy="1350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00" y="3124200"/>
            <a:ext cx="4073769" cy="353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300" y="0"/>
            <a:ext cx="7886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 smtClean="0">
                <a:solidFill>
                  <a:srgbClr val="0000FF"/>
                </a:solidFill>
              </a:rPr>
              <a:t>1970’s Sodium clusters are molecules</a:t>
            </a:r>
            <a:endParaRPr lang="en-US" b="0" i="1" dirty="0">
              <a:solidFill>
                <a:srgbClr val="0000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213100" y="3009900"/>
            <a:ext cx="4699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950" y="2362200"/>
            <a:ext cx="5426075" cy="393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19" name="Picture 4"/>
          <p:cNvPicPr>
            <a:picLocks noChangeAspect="1"/>
          </p:cNvPicPr>
          <p:nvPr/>
        </p:nvPicPr>
        <p:blipFill>
          <a:blip r:embed="rId3"/>
          <a:srcRect b="84347"/>
          <a:stretch>
            <a:fillRect/>
          </a:stretch>
        </p:blipFill>
        <p:spPr bwMode="auto">
          <a:xfrm>
            <a:off x="0" y="736600"/>
            <a:ext cx="8509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63173"/>
          <a:stretch>
            <a:fillRect/>
          </a:stretch>
        </p:blipFill>
        <p:spPr bwMode="auto">
          <a:xfrm>
            <a:off x="152400" y="1104900"/>
            <a:ext cx="85090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05000" y="0"/>
            <a:ext cx="522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1" dirty="0" smtClean="0">
                <a:solidFill>
                  <a:srgbClr val="FF0000"/>
                </a:solidFill>
              </a:rPr>
              <a:t>Shell structure is ubiquitous!</a:t>
            </a:r>
          </a:p>
          <a:p>
            <a:r>
              <a:rPr lang="en-US" sz="2000" b="0" i="1" dirty="0" smtClean="0">
                <a:solidFill>
                  <a:srgbClr val="0000FF"/>
                </a:solidFill>
              </a:rPr>
              <a:t>Shell structure in non-simple metals: Indium</a:t>
            </a:r>
            <a:endParaRPr lang="en-US" sz="2000" b="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4101" y="2768600"/>
            <a:ext cx="3175000" cy="2066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1550" y="2981325"/>
            <a:ext cx="3073809" cy="185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800" y="812456"/>
            <a:ext cx="5943600" cy="175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300" y="406400"/>
            <a:ext cx="8775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2350" y="4956175"/>
            <a:ext cx="3129516" cy="1901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473200" y="0"/>
            <a:ext cx="676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dirty="0" smtClean="0">
                <a:solidFill>
                  <a:srgbClr val="0000FF"/>
                </a:solidFill>
              </a:rPr>
              <a:t>Shell structure in non-simple metals: SIMS of zinc and cadmium</a:t>
            </a:r>
            <a:endParaRPr lang="en-US" sz="1800" b="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" y="4165600"/>
            <a:ext cx="3381375" cy="192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1850" y="3886200"/>
            <a:ext cx="1538288" cy="127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7300" y="4148138"/>
            <a:ext cx="2654300" cy="1852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3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7950" y="4416425"/>
            <a:ext cx="2228850" cy="1495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4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000" y="1282700"/>
            <a:ext cx="6197600" cy="236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8100" y="330200"/>
            <a:ext cx="91821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66088" y="838200"/>
            <a:ext cx="1077912" cy="455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473200" y="0"/>
            <a:ext cx="660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dirty="0" smtClean="0">
                <a:solidFill>
                  <a:srgbClr val="0000FF"/>
                </a:solidFill>
              </a:rPr>
              <a:t>Shell structure in non-simple metals: SIMS of the noble metals</a:t>
            </a:r>
            <a:endParaRPr lang="en-US" sz="1800" b="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"/>
            <a:ext cx="91186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1050" y="2849642"/>
            <a:ext cx="3956050" cy="3430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800" y="2692400"/>
            <a:ext cx="3175000" cy="200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5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86400"/>
            <a:ext cx="44450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82750" y="7391400"/>
            <a:ext cx="65659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473200" y="0"/>
            <a:ext cx="527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dirty="0" smtClean="0">
                <a:solidFill>
                  <a:srgbClr val="0000FF"/>
                </a:solidFill>
              </a:rPr>
              <a:t>Transition to electronic shell structure: </a:t>
            </a:r>
            <a:r>
              <a:rPr lang="en-US" sz="1800" b="0" i="1" dirty="0" err="1" smtClean="0">
                <a:solidFill>
                  <a:srgbClr val="0000FF"/>
                </a:solidFill>
              </a:rPr>
              <a:t>Hg</a:t>
            </a:r>
            <a:r>
              <a:rPr lang="en-US" sz="1800" b="0" i="1" baseline="-25000" dirty="0" err="1" smtClean="0">
                <a:solidFill>
                  <a:srgbClr val="0000FF"/>
                </a:solidFill>
              </a:rPr>
              <a:t>N</a:t>
            </a:r>
            <a:r>
              <a:rPr lang="en-US" sz="1800" b="0" i="1" dirty="0" smtClean="0">
                <a:solidFill>
                  <a:srgbClr val="0000FF"/>
                </a:solidFill>
              </a:rPr>
              <a:t>, N&gt;30</a:t>
            </a:r>
            <a:endParaRPr lang="en-US" sz="1800" b="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601" y="2202578"/>
            <a:ext cx="7493000" cy="46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0" y="901700"/>
            <a:ext cx="58166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743200" y="0"/>
            <a:ext cx="3695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1" dirty="0" smtClean="0">
                <a:solidFill>
                  <a:srgbClr val="0000FF"/>
                </a:solidFill>
              </a:rPr>
              <a:t>More, bigger and better: the TP machine.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750"/>
            <a:ext cx="4226094" cy="555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0"/>
            <a:ext cx="8026400" cy="1136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20213" y="1562100"/>
            <a:ext cx="3290887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500" y="2172518"/>
            <a:ext cx="4508500" cy="3199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25"/>
            <a:ext cx="91440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52438"/>
            <a:ext cx="70358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4600" y="2344738"/>
            <a:ext cx="3454400" cy="4062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49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7950" y="2438400"/>
            <a:ext cx="318135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50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150" y="1651000"/>
            <a:ext cx="857885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849" y="787401"/>
            <a:ext cx="7197451" cy="569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800100" y="0"/>
            <a:ext cx="563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1" dirty="0" smtClean="0">
                <a:solidFill>
                  <a:srgbClr val="0000FF"/>
                </a:solidFill>
              </a:rPr>
              <a:t>Ionization potentials of large Na clusters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1200"/>
            <a:ext cx="9144000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50" y="2387600"/>
            <a:ext cx="2508250" cy="3136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2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9050" y="4251325"/>
            <a:ext cx="3536950" cy="2339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3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8550" y="6661150"/>
            <a:ext cx="69977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0100" y="2159000"/>
            <a:ext cx="1722517" cy="154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895" name="TextBox 9"/>
          <p:cNvSpPr txBox="1">
            <a:spLocks noChangeArrowheads="1"/>
          </p:cNvSpPr>
          <p:nvPr/>
        </p:nvSpPr>
        <p:spPr bwMode="auto">
          <a:xfrm>
            <a:off x="1371600" y="1778000"/>
            <a:ext cx="6546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/>
              <a:t>M. Springborg,  S.Satpathy. N. Malinowski, U. Zimmerman, T.P. Martin</a:t>
            </a:r>
          </a:p>
        </p:txBody>
      </p:sp>
      <p:sp>
        <p:nvSpPr>
          <p:cNvPr id="8" name="Rectangle 7"/>
          <p:cNvSpPr/>
          <p:nvPr/>
        </p:nvSpPr>
        <p:spPr>
          <a:xfrm>
            <a:off x="1384300" y="0"/>
            <a:ext cx="505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1" dirty="0" smtClean="0">
                <a:solidFill>
                  <a:srgbClr val="0000FF"/>
                </a:solidFill>
              </a:rPr>
              <a:t>Shell structure around a hole:</a:t>
            </a:r>
          </a:p>
          <a:p>
            <a:r>
              <a:rPr lang="en-US" sz="2400" b="0" i="1" dirty="0" smtClean="0">
                <a:solidFill>
                  <a:srgbClr val="0000FF"/>
                </a:solidFill>
              </a:rPr>
              <a:t> Alkali coated C</a:t>
            </a:r>
            <a:r>
              <a:rPr lang="en-US" sz="2400" b="0" i="1" baseline="-25000" dirty="0" smtClean="0">
                <a:solidFill>
                  <a:srgbClr val="0000FF"/>
                </a:solidFill>
              </a:rPr>
              <a:t>60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652" y="819150"/>
            <a:ext cx="8772074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943100" y="0"/>
            <a:ext cx="369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1" dirty="0" smtClean="0">
                <a:solidFill>
                  <a:srgbClr val="0000FF"/>
                </a:solidFill>
              </a:rPr>
              <a:t>More, bigger and better.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79190"/>
          <a:stretch>
            <a:fillRect/>
          </a:stretch>
        </p:blipFill>
        <p:spPr>
          <a:xfrm>
            <a:off x="0" y="1003300"/>
            <a:ext cx="6013450" cy="71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2632900"/>
            <a:ext cx="4415728" cy="386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39100" b="15160"/>
          <a:stretch>
            <a:fillRect/>
          </a:stretch>
        </p:blipFill>
        <p:spPr>
          <a:xfrm>
            <a:off x="2559050" y="762000"/>
            <a:ext cx="6013450" cy="157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0"/>
            <a:ext cx="759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1" dirty="0" smtClean="0">
                <a:solidFill>
                  <a:srgbClr val="0000FF"/>
                </a:solidFill>
              </a:rPr>
              <a:t>Great idea: Clusters are molecules that can be calculated using density functional theory</a:t>
            </a:r>
            <a:endParaRPr lang="en-US" sz="2400" b="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4550" y="2362200"/>
            <a:ext cx="7461250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t="31235" b="16084"/>
          <a:stretch>
            <a:fillRect/>
          </a:stretch>
        </p:blipFill>
        <p:spPr bwMode="auto">
          <a:xfrm>
            <a:off x="1060450" y="774700"/>
            <a:ext cx="63817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3"/>
          <p:cNvPicPr>
            <a:picLocks noChangeAspect="1"/>
          </p:cNvPicPr>
          <p:nvPr/>
        </p:nvPicPr>
        <p:blipFill>
          <a:blip r:embed="rId3"/>
          <a:srcRect r="59701" b="90210"/>
          <a:stretch>
            <a:fillRect/>
          </a:stretch>
        </p:blipFill>
        <p:spPr bwMode="auto">
          <a:xfrm>
            <a:off x="6153150" y="825500"/>
            <a:ext cx="25717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943100" y="0"/>
            <a:ext cx="673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1" dirty="0" smtClean="0">
                <a:solidFill>
                  <a:srgbClr val="0000FF"/>
                </a:solidFill>
              </a:rPr>
              <a:t>Another way to look at it: semi-classical orbits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306638"/>
            <a:ext cx="6629400" cy="455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64075" cy="256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181600" y="0"/>
            <a:ext cx="3695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1" dirty="0" smtClean="0">
                <a:solidFill>
                  <a:srgbClr val="0000FF"/>
                </a:solidFill>
              </a:rPr>
              <a:t>Shells of shells: </a:t>
            </a:r>
            <a:r>
              <a:rPr lang="en-US" sz="2400" b="0" i="1" dirty="0" err="1" smtClean="0">
                <a:solidFill>
                  <a:srgbClr val="0000FF"/>
                </a:solidFill>
              </a:rPr>
              <a:t>Supershell</a:t>
            </a:r>
            <a:r>
              <a:rPr lang="en-US" sz="2400" b="0" i="1" dirty="0" smtClean="0">
                <a:solidFill>
                  <a:srgbClr val="0000FF"/>
                </a:solidFill>
              </a:rPr>
              <a:t> structure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0" y="1079054"/>
            <a:ext cx="4305300" cy="324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93800" y="-3371850"/>
            <a:ext cx="77152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1663700"/>
            <a:ext cx="3279775" cy="363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1300" y="2006600"/>
            <a:ext cx="4521200" cy="314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14950"/>
            <a:ext cx="91757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6"/>
          <a:srcRect t="69057"/>
          <a:stretch>
            <a:fillRect/>
          </a:stretch>
        </p:blipFill>
        <p:spPr bwMode="auto">
          <a:xfrm>
            <a:off x="1473200" y="825500"/>
            <a:ext cx="8108950" cy="94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4914900" y="914400"/>
            <a:ext cx="774700" cy="342900"/>
          </a:xfrm>
          <a:prstGeom prst="rect">
            <a:avLst/>
          </a:prstGeom>
          <a:solidFill>
            <a:srgbClr val="FFFF00">
              <a:alpha val="36000"/>
            </a:srgbClr>
          </a:solidFill>
          <a:ln w="9525" cap="flat" cmpd="sng" algn="ctr">
            <a:solidFill>
              <a:schemeClr val="tx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3200" y="190500"/>
            <a:ext cx="714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dirty="0" smtClean="0">
                <a:solidFill>
                  <a:srgbClr val="FF0000"/>
                </a:solidFill>
              </a:rPr>
              <a:t>Hitting the limits</a:t>
            </a:r>
          </a:p>
          <a:p>
            <a:r>
              <a:rPr lang="en-US" sz="1800" b="0" i="1" dirty="0" smtClean="0">
                <a:solidFill>
                  <a:srgbClr val="0000FF"/>
                </a:solidFill>
              </a:rPr>
              <a:t>Transition from electronic shell structure to geometric shell structure</a:t>
            </a:r>
            <a:endParaRPr lang="en-US" sz="1800" b="0" i="1" dirty="0">
              <a:solidFill>
                <a:srgbClr val="0000FF"/>
              </a:solidFill>
            </a:endParaRPr>
          </a:p>
        </p:txBody>
      </p:sp>
      <p:pic>
        <p:nvPicPr>
          <p:cNvPr id="38914" name="Picture 3"/>
          <p:cNvPicPr>
            <a:picLocks noChangeAspect="1"/>
          </p:cNvPicPr>
          <p:nvPr/>
        </p:nvPicPr>
        <p:blipFill>
          <a:blip r:embed="rId6"/>
          <a:srcRect l="25529" t="35914" r="39389" b="45857"/>
          <a:stretch>
            <a:fillRect/>
          </a:stretch>
        </p:blipFill>
        <p:spPr bwMode="auto">
          <a:xfrm>
            <a:off x="0" y="812800"/>
            <a:ext cx="4461164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303213"/>
            <a:ext cx="8586787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50" y="1701800"/>
            <a:ext cx="4219575" cy="432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4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6150" y="2112963"/>
            <a:ext cx="4387850" cy="3519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73200" y="0"/>
            <a:ext cx="447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dirty="0" smtClean="0">
                <a:solidFill>
                  <a:srgbClr val="0000FF"/>
                </a:solidFill>
              </a:rPr>
              <a:t>Geometric shell structure: shells of atoms</a:t>
            </a:r>
            <a:endParaRPr lang="en-US" sz="1800" b="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9750"/>
            <a:ext cx="86360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2850" y="2417763"/>
            <a:ext cx="5797550" cy="4249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6" name="Picture 5"/>
          <p:cNvPicPr>
            <a:picLocks noChangeAspect="1"/>
          </p:cNvPicPr>
          <p:nvPr/>
        </p:nvPicPr>
        <p:blipFill>
          <a:blip r:embed="rId4"/>
          <a:srcRect t="19267" b="64722"/>
          <a:stretch>
            <a:fillRect/>
          </a:stretch>
        </p:blipFill>
        <p:spPr bwMode="auto">
          <a:xfrm>
            <a:off x="2768600" y="5092700"/>
            <a:ext cx="63754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2900" y="0"/>
            <a:ext cx="854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1" dirty="0" smtClean="0">
                <a:solidFill>
                  <a:srgbClr val="0000FF"/>
                </a:solidFill>
              </a:rPr>
              <a:t>Al transitions to </a:t>
            </a:r>
            <a:r>
              <a:rPr lang="en-US" sz="1800" b="0" i="1" dirty="0" err="1" smtClean="0">
                <a:solidFill>
                  <a:srgbClr val="0000FF"/>
                </a:solidFill>
              </a:rPr>
              <a:t>jellium</a:t>
            </a:r>
            <a:r>
              <a:rPr lang="en-US" sz="1800" b="0" i="1" dirty="0" smtClean="0">
                <a:solidFill>
                  <a:srgbClr val="0000FF"/>
                </a:solidFill>
              </a:rPr>
              <a:t> but it does not exhibit  electronic shell structure.</a:t>
            </a:r>
            <a:endParaRPr lang="en-US" sz="1800" b="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038" y="749300"/>
            <a:ext cx="8589962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3388092"/>
            <a:ext cx="4502150" cy="2917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58450" y="2540000"/>
            <a:ext cx="282892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350" y="1924050"/>
            <a:ext cx="901065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40401" y="3606800"/>
            <a:ext cx="2523418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308100" y="0"/>
            <a:ext cx="7051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1" dirty="0" smtClean="0">
                <a:solidFill>
                  <a:srgbClr val="FF0000"/>
                </a:solidFill>
              </a:rPr>
              <a:t>Shell structure limitations</a:t>
            </a:r>
            <a:r>
              <a:rPr lang="en-US" sz="2000" b="0" i="1" dirty="0" smtClean="0">
                <a:solidFill>
                  <a:srgbClr val="0000FF"/>
                </a:solidFill>
              </a:rPr>
              <a:t>: evolution of </a:t>
            </a:r>
            <a:r>
              <a:rPr lang="en-US" sz="2000" b="0" i="1" dirty="0" err="1" smtClean="0">
                <a:solidFill>
                  <a:srgbClr val="0000FF"/>
                </a:solidFill>
              </a:rPr>
              <a:t>s-p</a:t>
            </a:r>
            <a:r>
              <a:rPr lang="en-US" sz="2000" b="0" i="1" dirty="0" smtClean="0">
                <a:solidFill>
                  <a:srgbClr val="0000FF"/>
                </a:solidFill>
              </a:rPr>
              <a:t> hybridization in Al</a:t>
            </a:r>
            <a:endParaRPr lang="en-US" sz="2000" b="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19354"/>
            <a:ext cx="8407400" cy="1088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0" y="1847850"/>
            <a:ext cx="4372958" cy="3384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0" y="5550541"/>
            <a:ext cx="4813300" cy="13074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6800" y="159891"/>
            <a:ext cx="755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i="1" dirty="0" smtClean="0">
                <a:solidFill>
                  <a:srgbClr val="0000FF"/>
                </a:solidFill>
              </a:rPr>
              <a:t>Al is the quintessential </a:t>
            </a:r>
            <a:r>
              <a:rPr lang="en-US" sz="1800" b="0" i="1" dirty="0" err="1" smtClean="0">
                <a:solidFill>
                  <a:srgbClr val="0000FF"/>
                </a:solidFill>
              </a:rPr>
              <a:t>jellium</a:t>
            </a:r>
            <a:r>
              <a:rPr lang="en-US" sz="1800" b="0" i="1" dirty="0" smtClean="0">
                <a:solidFill>
                  <a:srgbClr val="0000FF"/>
                </a:solidFill>
              </a:rPr>
              <a:t> metal in the bulk. But what about clusters?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1993900"/>
            <a:ext cx="5626100" cy="454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100" y="1549400"/>
            <a:ext cx="3708400" cy="41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019300" y="5168900"/>
            <a:ext cx="5588000" cy="1371600"/>
          </a:xfrm>
          <a:prstGeom prst="rect">
            <a:avLst/>
          </a:prstGeom>
          <a:solidFill>
            <a:srgbClr val="FFFF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4700" y="2933700"/>
            <a:ext cx="18032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0200" y="2025650"/>
            <a:ext cx="3683000" cy="4197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7" name="Picture 4"/>
          <p:cNvPicPr>
            <a:picLocks noChangeAspect="1"/>
          </p:cNvPicPr>
          <p:nvPr/>
        </p:nvPicPr>
        <p:blipFill>
          <a:blip r:embed="rId3"/>
          <a:srcRect t="61069"/>
          <a:stretch>
            <a:fillRect/>
          </a:stretch>
        </p:blipFill>
        <p:spPr bwMode="auto">
          <a:xfrm>
            <a:off x="0" y="569913"/>
            <a:ext cx="103124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/>
          <p:cNvPicPr>
            <a:picLocks noChangeAspect="1"/>
          </p:cNvPicPr>
          <p:nvPr/>
        </p:nvPicPr>
        <p:blipFill>
          <a:blip r:embed="rId3"/>
          <a:srcRect b="83257"/>
          <a:stretch>
            <a:fillRect/>
          </a:stretch>
        </p:blipFill>
        <p:spPr bwMode="auto">
          <a:xfrm>
            <a:off x="152400" y="244475"/>
            <a:ext cx="8636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699" y="546100"/>
            <a:ext cx="7464784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" y="3436938"/>
            <a:ext cx="4670425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0475" y="4314825"/>
            <a:ext cx="3444875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588" y="1854200"/>
            <a:ext cx="7897812" cy="14986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04900" y="0"/>
            <a:ext cx="5443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1" dirty="0" smtClean="0">
                <a:solidFill>
                  <a:srgbClr val="0000FF"/>
                </a:solidFill>
              </a:rPr>
              <a:t>Mass spectra mean something </a:t>
            </a:r>
          </a:p>
          <a:p>
            <a:r>
              <a:rPr lang="en-US" sz="2400" b="0" i="1" dirty="0" smtClean="0">
                <a:solidFill>
                  <a:srgbClr val="0000FF"/>
                </a:solidFill>
              </a:rPr>
              <a:t>Magic numbers: stability and structure</a:t>
            </a:r>
            <a:endParaRPr lang="en-US" sz="2400" b="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3238"/>
            <a:ext cx="9144000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9850"/>
            <a:ext cx="9144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2311400"/>
            <a:ext cx="313690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6300" y="7523163"/>
            <a:ext cx="5168900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1689100"/>
            <a:ext cx="314960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8138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0363"/>
            <a:ext cx="7888288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2239963"/>
            <a:ext cx="3359150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9113" y="2860675"/>
            <a:ext cx="37973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/>
          </p:cNvPicPr>
          <p:nvPr/>
        </p:nvPicPr>
        <p:blipFill>
          <a:blip r:embed="rId2"/>
          <a:srcRect b="30775"/>
          <a:stretch>
            <a:fillRect/>
          </a:stretch>
        </p:blipFill>
        <p:spPr bwMode="auto">
          <a:xfrm>
            <a:off x="4394200" y="1741488"/>
            <a:ext cx="4749800" cy="46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/>
          <p:cNvPicPr>
            <a:picLocks noChangeAspect="1"/>
          </p:cNvPicPr>
          <p:nvPr/>
        </p:nvPicPr>
        <p:blipFill>
          <a:blip r:embed="rId2"/>
          <a:srcRect t="70409"/>
          <a:stretch>
            <a:fillRect/>
          </a:stretch>
        </p:blipFill>
        <p:spPr bwMode="auto">
          <a:xfrm>
            <a:off x="584200" y="3873500"/>
            <a:ext cx="42132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600" y="579438"/>
            <a:ext cx="789940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Box 7"/>
          <p:cNvSpPr txBox="1">
            <a:spLocks noChangeArrowheads="1"/>
          </p:cNvSpPr>
          <p:nvPr/>
        </p:nvSpPr>
        <p:spPr bwMode="auto">
          <a:xfrm>
            <a:off x="698500" y="1587500"/>
            <a:ext cx="1571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Na7, Na19, Na38</a:t>
            </a:r>
          </a:p>
        </p:txBody>
      </p:sp>
      <p:sp>
        <p:nvSpPr>
          <p:cNvPr id="43014" name="TextBox 5"/>
          <p:cNvSpPr txBox="1">
            <a:spLocks noChangeArrowheads="1"/>
          </p:cNvSpPr>
          <p:nvPr/>
        </p:nvSpPr>
        <p:spPr bwMode="auto">
          <a:xfrm>
            <a:off x="3657600" y="0"/>
            <a:ext cx="108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abstract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117600"/>
            <a:ext cx="7340600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970088"/>
            <a:ext cx="8407400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0"/>
            <a:ext cx="7893968" cy="3333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3488266"/>
            <a:ext cx="3881159" cy="2995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824" y="3496734"/>
            <a:ext cx="4165676" cy="271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 bwMode="auto">
          <a:xfrm>
            <a:off x="4724400" y="3886200"/>
            <a:ext cx="4076700" cy="1193800"/>
          </a:xfrm>
          <a:prstGeom prst="rect">
            <a:avLst/>
          </a:prstGeom>
          <a:solidFill>
            <a:srgbClr val="FFFF00">
              <a:alpha val="3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3" y="2489200"/>
            <a:ext cx="2415639" cy="3979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50" y="585524"/>
            <a:ext cx="6665384" cy="1806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5" y="81440"/>
            <a:ext cx="8906933" cy="371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817" y="2573865"/>
            <a:ext cx="4361765" cy="2675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432300" y="5943600"/>
            <a:ext cx="3505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The Chemists point of view</a:t>
            </a:r>
            <a:endParaRPr lang="en-US" sz="20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4" y="3903133"/>
            <a:ext cx="4954048" cy="2565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b="22785"/>
          <a:stretch>
            <a:fillRect/>
          </a:stretch>
        </p:blipFill>
        <p:spPr>
          <a:xfrm>
            <a:off x="838200" y="952324"/>
            <a:ext cx="7239000" cy="1041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846"/>
            <a:ext cx="3594100" cy="753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" y="2075460"/>
            <a:ext cx="8280400" cy="483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1650" y="2840122"/>
            <a:ext cx="4057650" cy="385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3" y="3606800"/>
            <a:ext cx="4571998" cy="2476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968304" y="0"/>
            <a:ext cx="8175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1" dirty="0" smtClean="0">
                <a:solidFill>
                  <a:srgbClr val="0000FF"/>
                </a:solidFill>
              </a:rPr>
              <a:t>Spherical </a:t>
            </a:r>
            <a:r>
              <a:rPr lang="en-US" sz="2800" b="0" i="1" dirty="0" err="1" smtClean="0">
                <a:solidFill>
                  <a:srgbClr val="0000FF"/>
                </a:solidFill>
              </a:rPr>
              <a:t>jellium</a:t>
            </a:r>
            <a:r>
              <a:rPr lang="en-US" sz="2800" b="0" i="1" dirty="0" smtClean="0">
                <a:solidFill>
                  <a:srgbClr val="0000FF"/>
                </a:solidFill>
              </a:rPr>
              <a:t> droplets: does it mean anything?</a:t>
            </a:r>
            <a:endParaRPr lang="en-US" sz="2800" b="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5511"/>
            <a:ext cx="8978900" cy="353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457200"/>
            <a:ext cx="678180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9" y="2089150"/>
            <a:ext cx="3738917" cy="249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872" y="1943100"/>
            <a:ext cx="3606643" cy="334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149" y="5449607"/>
            <a:ext cx="6714991" cy="1154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1" name="Straight Connector 10"/>
          <p:cNvCxnSpPr/>
          <p:nvPr/>
        </p:nvCxnSpPr>
        <p:spPr bwMode="auto">
          <a:xfrm>
            <a:off x="3721100" y="6134100"/>
            <a:ext cx="3949700" cy="12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1054100" y="6527800"/>
            <a:ext cx="1041400" cy="12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533400"/>
            <a:ext cx="8625417" cy="1531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3101"/>
            <a:ext cx="4199467" cy="2470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934" y="4294691"/>
            <a:ext cx="5063066" cy="2563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85704" y="0"/>
            <a:ext cx="6379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1" dirty="0" smtClean="0">
                <a:solidFill>
                  <a:srgbClr val="0000FF"/>
                </a:solidFill>
              </a:rPr>
              <a:t>Spherical </a:t>
            </a:r>
            <a:r>
              <a:rPr lang="en-US" sz="2800" b="0" i="1" dirty="0" err="1" smtClean="0">
                <a:solidFill>
                  <a:srgbClr val="0000FF"/>
                </a:solidFill>
              </a:rPr>
              <a:t>jellium</a:t>
            </a:r>
            <a:r>
              <a:rPr lang="en-US" sz="2800" b="0" i="1" dirty="0" smtClean="0">
                <a:solidFill>
                  <a:srgbClr val="0000FF"/>
                </a:solidFill>
              </a:rPr>
              <a:t> is an interesting idea!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1|0.2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8231</TotalTime>
  <Words>1244</Words>
  <Application>Microsoft Macintosh PowerPoint</Application>
  <PresentationFormat>On-screen Show (4:3)</PresentationFormat>
  <Paragraphs>197</Paragraphs>
  <Slides>66</Slides>
  <Notes>13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Blank Presentation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</vt:vector>
  </TitlesOfParts>
  <Company>walt de Heer walt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 de Heer walt</dc:creator>
  <cp:lastModifiedBy>walt deheer</cp:lastModifiedBy>
  <cp:revision>277</cp:revision>
  <dcterms:created xsi:type="dcterms:W3CDTF">2010-07-26T05:40:14Z</dcterms:created>
  <dcterms:modified xsi:type="dcterms:W3CDTF">2010-07-26T05:47:03Z</dcterms:modified>
</cp:coreProperties>
</file>